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1"/>
  </p:sldMasterIdLst>
  <p:notesMasterIdLst>
    <p:notesMasterId r:id="rId18"/>
  </p:notesMasterIdLst>
  <p:sldIdLst>
    <p:sldId id="256" r:id="rId2"/>
    <p:sldId id="257" r:id="rId3"/>
    <p:sldId id="261" r:id="rId4"/>
    <p:sldId id="258" r:id="rId5"/>
    <p:sldId id="259" r:id="rId6"/>
    <p:sldId id="263" r:id="rId7"/>
    <p:sldId id="278" r:id="rId8"/>
    <p:sldId id="272" r:id="rId9"/>
    <p:sldId id="260" r:id="rId10"/>
    <p:sldId id="273" r:id="rId11"/>
    <p:sldId id="274" r:id="rId12"/>
    <p:sldId id="275" r:id="rId13"/>
    <p:sldId id="276" r:id="rId14"/>
    <p:sldId id="277" r:id="rId15"/>
    <p:sldId id="26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06"/>
    <p:restoredTop sz="95976"/>
  </p:normalViewPr>
  <p:slideViewPr>
    <p:cSldViewPr snapToGrid="0" snapToObjects="1">
      <p:cViewPr>
        <p:scale>
          <a:sx n="191" d="100"/>
          <a:sy n="191" d="100"/>
        </p:scale>
        <p:origin x="-3568" y="-2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A32D8A-C86C-4FC0-9541-AD53FBBB3C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BE6124C-5843-4EE0-A31E-2ED3EA2787E7}">
      <dgm:prSet/>
      <dgm:spPr/>
      <dgm:t>
        <a:bodyPr/>
        <a:lstStyle/>
        <a:p>
          <a:r>
            <a:rPr lang="en-US" dirty="0"/>
            <a:t>Determine driving mechanisms for these sequences: Is the crustal stress tectonically induced or fluid-driven? </a:t>
          </a:r>
        </a:p>
      </dgm:t>
    </dgm:pt>
    <dgm:pt modelId="{31A556F7-EA35-4764-BD27-E6C3F85F3FC9}" type="parTrans" cxnId="{AABF33EE-EE63-4537-9B5D-2ABA33FDE7CC}">
      <dgm:prSet/>
      <dgm:spPr/>
      <dgm:t>
        <a:bodyPr/>
        <a:lstStyle/>
        <a:p>
          <a:endParaRPr lang="en-US"/>
        </a:p>
      </dgm:t>
    </dgm:pt>
    <dgm:pt modelId="{A08FC8EA-701E-4889-A4B2-E9C27B2E52DE}" type="sibTrans" cxnId="{AABF33EE-EE63-4537-9B5D-2ABA33FDE7CC}">
      <dgm:prSet/>
      <dgm:spPr/>
      <dgm:t>
        <a:bodyPr/>
        <a:lstStyle/>
        <a:p>
          <a:endParaRPr lang="en-US"/>
        </a:p>
      </dgm:t>
    </dgm:pt>
    <dgm:pt modelId="{CE6A7970-E361-404E-A247-42AAF25540CC}">
      <dgm:prSet/>
      <dgm:spPr/>
      <dgm:t>
        <a:bodyPr/>
        <a:lstStyle/>
        <a:p>
          <a:r>
            <a:rPr lang="en-US" dirty="0"/>
            <a:t>Determine whether there is any interplay between the northwest trending Sawtooth Fault and the Trans-Challis Fault System related to Basin and Range extension?</a:t>
          </a:r>
        </a:p>
      </dgm:t>
    </dgm:pt>
    <dgm:pt modelId="{EC0306FD-0D05-4134-BCF8-30BFACAE7805}" type="parTrans" cxnId="{A2D67445-AD4C-4067-A87A-4009183C8A11}">
      <dgm:prSet/>
      <dgm:spPr/>
      <dgm:t>
        <a:bodyPr/>
        <a:lstStyle/>
        <a:p>
          <a:endParaRPr lang="en-US"/>
        </a:p>
      </dgm:t>
    </dgm:pt>
    <dgm:pt modelId="{EB2C9503-C94C-4957-A7B7-5AEC401A3082}" type="sibTrans" cxnId="{A2D67445-AD4C-4067-A87A-4009183C8A11}">
      <dgm:prSet/>
      <dgm:spPr/>
      <dgm:t>
        <a:bodyPr/>
        <a:lstStyle/>
        <a:p>
          <a:endParaRPr lang="en-US"/>
        </a:p>
      </dgm:t>
    </dgm:pt>
    <dgm:pt modelId="{111A89BB-CC47-4F5C-B769-79A99F4CD14B}">
      <dgm:prSet/>
      <dgm:spPr/>
      <dgm:t>
        <a:bodyPr/>
        <a:lstStyle/>
        <a:p>
          <a:r>
            <a:rPr lang="en-US" dirty="0"/>
            <a:t>Locate  any unmapped faults in the subsurface related to the initiation of rupturing events?</a:t>
          </a:r>
        </a:p>
      </dgm:t>
    </dgm:pt>
    <dgm:pt modelId="{C69F7DAB-24A0-43E7-8EC6-A1CBE085B453}" type="parTrans" cxnId="{DF0D571F-1E5C-48F0-B85B-6602FC7DDD17}">
      <dgm:prSet/>
      <dgm:spPr/>
      <dgm:t>
        <a:bodyPr/>
        <a:lstStyle/>
        <a:p>
          <a:endParaRPr lang="en-US"/>
        </a:p>
      </dgm:t>
    </dgm:pt>
    <dgm:pt modelId="{F95EF799-3078-4DA7-A00D-3DF9ED894847}" type="sibTrans" cxnId="{DF0D571F-1E5C-48F0-B85B-6602FC7DDD17}">
      <dgm:prSet/>
      <dgm:spPr/>
      <dgm:t>
        <a:bodyPr/>
        <a:lstStyle/>
        <a:p>
          <a:endParaRPr lang="en-US"/>
        </a:p>
      </dgm:t>
    </dgm:pt>
    <dgm:pt modelId="{C45B4019-A44D-4595-BDF6-DAF27225B643}">
      <dgm:prSet/>
      <dgm:spPr/>
      <dgm:t>
        <a:bodyPr/>
        <a:lstStyle/>
        <a:p>
          <a:r>
            <a:rPr lang="en-US" dirty="0"/>
            <a:t>Determine</a:t>
          </a:r>
          <a:r>
            <a:rPr lang="en-US" baseline="0" dirty="0"/>
            <a:t> the depth of the seismogenic zone for these three sequences. </a:t>
          </a:r>
          <a:endParaRPr lang="en-US" dirty="0"/>
        </a:p>
      </dgm:t>
    </dgm:pt>
    <dgm:pt modelId="{8C456FE3-D23F-4716-8B44-6A63A810A33C}" type="parTrans" cxnId="{EB8ECE54-48AA-40DC-AA1F-46B4515DFD93}">
      <dgm:prSet/>
      <dgm:spPr/>
      <dgm:t>
        <a:bodyPr/>
        <a:lstStyle/>
        <a:p>
          <a:endParaRPr lang="en-US"/>
        </a:p>
      </dgm:t>
    </dgm:pt>
    <dgm:pt modelId="{B47EDC8D-5EA6-4620-94E7-F98D5D8D602A}" type="sibTrans" cxnId="{EB8ECE54-48AA-40DC-AA1F-46B4515DFD93}">
      <dgm:prSet/>
      <dgm:spPr/>
      <dgm:t>
        <a:bodyPr/>
        <a:lstStyle/>
        <a:p>
          <a:endParaRPr lang="en-US"/>
        </a:p>
      </dgm:t>
    </dgm:pt>
    <dgm:pt modelId="{2810136C-1D9B-4114-AAED-8F9A25AC61D4}">
      <dgm:prSet/>
      <dgm:spPr/>
      <dgm:t>
        <a:bodyPr/>
        <a:lstStyle/>
        <a:p>
          <a:endParaRPr lang="en-US" dirty="0"/>
        </a:p>
      </dgm:t>
    </dgm:pt>
    <dgm:pt modelId="{688B7FE7-3D1A-4B77-8487-B83A48CC190A}" type="parTrans" cxnId="{48CD9F35-438B-4DAE-B9D1-F4453F59F886}">
      <dgm:prSet/>
      <dgm:spPr/>
      <dgm:t>
        <a:bodyPr/>
        <a:lstStyle/>
        <a:p>
          <a:endParaRPr lang="en-US"/>
        </a:p>
      </dgm:t>
    </dgm:pt>
    <dgm:pt modelId="{8A977E42-1DE6-4A4B-8A2E-0FCB12F5AABC}" type="sibTrans" cxnId="{48CD9F35-438B-4DAE-B9D1-F4453F59F886}">
      <dgm:prSet/>
      <dgm:spPr/>
      <dgm:t>
        <a:bodyPr/>
        <a:lstStyle/>
        <a:p>
          <a:endParaRPr lang="en-US"/>
        </a:p>
      </dgm:t>
    </dgm:pt>
    <dgm:pt modelId="{E54BB38B-B0E3-864B-8AE5-22C80CB4E60C}" type="pres">
      <dgm:prSet presAssocID="{0EA32D8A-C86C-4FC0-9541-AD53FBBB3C29}" presName="vert0" presStyleCnt="0">
        <dgm:presLayoutVars>
          <dgm:dir/>
          <dgm:animOne val="branch"/>
          <dgm:animLvl val="lvl"/>
        </dgm:presLayoutVars>
      </dgm:prSet>
      <dgm:spPr/>
    </dgm:pt>
    <dgm:pt modelId="{43A3D27D-9561-6F45-BEB0-32C7FB059424}" type="pres">
      <dgm:prSet presAssocID="{FBE6124C-5843-4EE0-A31E-2ED3EA2787E7}" presName="thickLine" presStyleLbl="alignNode1" presStyleIdx="0" presStyleCnt="5"/>
      <dgm:spPr/>
    </dgm:pt>
    <dgm:pt modelId="{5A93B5B8-DEED-BA44-8DCA-8AC1ADD1F3B9}" type="pres">
      <dgm:prSet presAssocID="{FBE6124C-5843-4EE0-A31E-2ED3EA2787E7}" presName="horz1" presStyleCnt="0"/>
      <dgm:spPr/>
    </dgm:pt>
    <dgm:pt modelId="{15D04B4F-BD89-5F43-816B-41BC27CD032F}" type="pres">
      <dgm:prSet presAssocID="{FBE6124C-5843-4EE0-A31E-2ED3EA2787E7}" presName="tx1" presStyleLbl="revTx" presStyleIdx="0" presStyleCnt="5"/>
      <dgm:spPr/>
    </dgm:pt>
    <dgm:pt modelId="{CC8B0507-964E-754C-835F-2B0E0C060B5F}" type="pres">
      <dgm:prSet presAssocID="{FBE6124C-5843-4EE0-A31E-2ED3EA2787E7}" presName="vert1" presStyleCnt="0"/>
      <dgm:spPr/>
    </dgm:pt>
    <dgm:pt modelId="{4BED15D6-104E-F24F-84B4-E8B556A6AE71}" type="pres">
      <dgm:prSet presAssocID="{CE6A7970-E361-404E-A247-42AAF25540CC}" presName="thickLine" presStyleLbl="alignNode1" presStyleIdx="1" presStyleCnt="5"/>
      <dgm:spPr/>
    </dgm:pt>
    <dgm:pt modelId="{B1EA0E9A-A73D-6147-B21B-50FF306B0BF3}" type="pres">
      <dgm:prSet presAssocID="{CE6A7970-E361-404E-A247-42AAF25540CC}" presName="horz1" presStyleCnt="0"/>
      <dgm:spPr/>
    </dgm:pt>
    <dgm:pt modelId="{450105E5-53C8-0C41-9603-D2970B5473F5}" type="pres">
      <dgm:prSet presAssocID="{CE6A7970-E361-404E-A247-42AAF25540CC}" presName="tx1" presStyleLbl="revTx" presStyleIdx="1" presStyleCnt="5"/>
      <dgm:spPr/>
    </dgm:pt>
    <dgm:pt modelId="{087211F3-AB44-A841-A2D1-60B283F2CCDF}" type="pres">
      <dgm:prSet presAssocID="{CE6A7970-E361-404E-A247-42AAF25540CC}" presName="vert1" presStyleCnt="0"/>
      <dgm:spPr/>
    </dgm:pt>
    <dgm:pt modelId="{CE55AADF-2FA3-D745-A6B2-B1EDBB79921E}" type="pres">
      <dgm:prSet presAssocID="{111A89BB-CC47-4F5C-B769-79A99F4CD14B}" presName="thickLine" presStyleLbl="alignNode1" presStyleIdx="2" presStyleCnt="5"/>
      <dgm:spPr/>
    </dgm:pt>
    <dgm:pt modelId="{FB61AD8C-6DCE-154C-80C7-AD2663A35018}" type="pres">
      <dgm:prSet presAssocID="{111A89BB-CC47-4F5C-B769-79A99F4CD14B}" presName="horz1" presStyleCnt="0"/>
      <dgm:spPr/>
    </dgm:pt>
    <dgm:pt modelId="{0FA624A4-A527-8C4D-915A-F6B743C9AC2B}" type="pres">
      <dgm:prSet presAssocID="{111A89BB-CC47-4F5C-B769-79A99F4CD14B}" presName="tx1" presStyleLbl="revTx" presStyleIdx="2" presStyleCnt="5"/>
      <dgm:spPr/>
    </dgm:pt>
    <dgm:pt modelId="{5EC94E0B-1C2A-BD42-8F95-9B725F1CBD21}" type="pres">
      <dgm:prSet presAssocID="{111A89BB-CC47-4F5C-B769-79A99F4CD14B}" presName="vert1" presStyleCnt="0"/>
      <dgm:spPr/>
    </dgm:pt>
    <dgm:pt modelId="{9A1D2875-4BD3-554B-B6EA-28570CA670EA}" type="pres">
      <dgm:prSet presAssocID="{C45B4019-A44D-4595-BDF6-DAF27225B643}" presName="thickLine" presStyleLbl="alignNode1" presStyleIdx="3" presStyleCnt="5"/>
      <dgm:spPr/>
    </dgm:pt>
    <dgm:pt modelId="{FD98E409-A53F-B242-B3B2-C07260C50B7F}" type="pres">
      <dgm:prSet presAssocID="{C45B4019-A44D-4595-BDF6-DAF27225B643}" presName="horz1" presStyleCnt="0"/>
      <dgm:spPr/>
    </dgm:pt>
    <dgm:pt modelId="{093D2FE5-1417-C543-BA2C-E36F605CE404}" type="pres">
      <dgm:prSet presAssocID="{C45B4019-A44D-4595-BDF6-DAF27225B643}" presName="tx1" presStyleLbl="revTx" presStyleIdx="3" presStyleCnt="5"/>
      <dgm:spPr/>
    </dgm:pt>
    <dgm:pt modelId="{79F12BDC-FB43-084E-BEEF-F27A402732BB}" type="pres">
      <dgm:prSet presAssocID="{C45B4019-A44D-4595-BDF6-DAF27225B643}" presName="vert1" presStyleCnt="0"/>
      <dgm:spPr/>
    </dgm:pt>
    <dgm:pt modelId="{5F7ABC44-5499-B74C-85F3-035F941723F0}" type="pres">
      <dgm:prSet presAssocID="{2810136C-1D9B-4114-AAED-8F9A25AC61D4}" presName="thickLine" presStyleLbl="alignNode1" presStyleIdx="4" presStyleCnt="5"/>
      <dgm:spPr/>
    </dgm:pt>
    <dgm:pt modelId="{DB9E22FB-FBA1-BF4A-A6CF-B9B1F5FBB514}" type="pres">
      <dgm:prSet presAssocID="{2810136C-1D9B-4114-AAED-8F9A25AC61D4}" presName="horz1" presStyleCnt="0"/>
      <dgm:spPr/>
    </dgm:pt>
    <dgm:pt modelId="{CC8D8662-FC0C-8449-90AB-434C3C8F490B}" type="pres">
      <dgm:prSet presAssocID="{2810136C-1D9B-4114-AAED-8F9A25AC61D4}" presName="tx1" presStyleLbl="revTx" presStyleIdx="4" presStyleCnt="5"/>
      <dgm:spPr/>
    </dgm:pt>
    <dgm:pt modelId="{6BAFECDF-D07F-AC4B-A301-764A52519CA9}" type="pres">
      <dgm:prSet presAssocID="{2810136C-1D9B-4114-AAED-8F9A25AC61D4}" presName="vert1" presStyleCnt="0"/>
      <dgm:spPr/>
    </dgm:pt>
  </dgm:ptLst>
  <dgm:cxnLst>
    <dgm:cxn modelId="{C117CD00-4A53-4F43-90C8-C1FF1203F8D3}" type="presOf" srcId="{111A89BB-CC47-4F5C-B769-79A99F4CD14B}" destId="{0FA624A4-A527-8C4D-915A-F6B743C9AC2B}" srcOrd="0" destOrd="0" presId="urn:microsoft.com/office/officeart/2008/layout/LinedList"/>
    <dgm:cxn modelId="{DF0D571F-1E5C-48F0-B85B-6602FC7DDD17}" srcId="{0EA32D8A-C86C-4FC0-9541-AD53FBBB3C29}" destId="{111A89BB-CC47-4F5C-B769-79A99F4CD14B}" srcOrd="2" destOrd="0" parTransId="{C69F7DAB-24A0-43E7-8EC6-A1CBE085B453}" sibTransId="{F95EF799-3078-4DA7-A00D-3DF9ED894847}"/>
    <dgm:cxn modelId="{48CD9F35-438B-4DAE-B9D1-F4453F59F886}" srcId="{0EA32D8A-C86C-4FC0-9541-AD53FBBB3C29}" destId="{2810136C-1D9B-4114-AAED-8F9A25AC61D4}" srcOrd="4" destOrd="0" parTransId="{688B7FE7-3D1A-4B77-8487-B83A48CC190A}" sibTransId="{8A977E42-1DE6-4A4B-8A2E-0FCB12F5AABC}"/>
    <dgm:cxn modelId="{A2D67445-AD4C-4067-A87A-4009183C8A11}" srcId="{0EA32D8A-C86C-4FC0-9541-AD53FBBB3C29}" destId="{CE6A7970-E361-404E-A247-42AAF25540CC}" srcOrd="1" destOrd="0" parTransId="{EC0306FD-0D05-4134-BCF8-30BFACAE7805}" sibTransId="{EB2C9503-C94C-4957-A7B7-5AEC401A3082}"/>
    <dgm:cxn modelId="{EB8ECE54-48AA-40DC-AA1F-46B4515DFD93}" srcId="{0EA32D8A-C86C-4FC0-9541-AD53FBBB3C29}" destId="{C45B4019-A44D-4595-BDF6-DAF27225B643}" srcOrd="3" destOrd="0" parTransId="{8C456FE3-D23F-4716-8B44-6A63A810A33C}" sibTransId="{B47EDC8D-5EA6-4620-94E7-F98D5D8D602A}"/>
    <dgm:cxn modelId="{4740BA63-1861-C24C-B0B3-F7E59ACCC0F5}" type="presOf" srcId="{CE6A7970-E361-404E-A247-42AAF25540CC}" destId="{450105E5-53C8-0C41-9603-D2970B5473F5}" srcOrd="0" destOrd="0" presId="urn:microsoft.com/office/officeart/2008/layout/LinedList"/>
    <dgm:cxn modelId="{C7706A68-72D6-B94E-9E6C-8A4BA28A7C0C}" type="presOf" srcId="{0EA32D8A-C86C-4FC0-9541-AD53FBBB3C29}" destId="{E54BB38B-B0E3-864B-8AE5-22C80CB4E60C}" srcOrd="0" destOrd="0" presId="urn:microsoft.com/office/officeart/2008/layout/LinedList"/>
    <dgm:cxn modelId="{38CA4A77-6D0A-2D4A-8448-22DEDC70049C}" type="presOf" srcId="{FBE6124C-5843-4EE0-A31E-2ED3EA2787E7}" destId="{15D04B4F-BD89-5F43-816B-41BC27CD032F}" srcOrd="0" destOrd="0" presId="urn:microsoft.com/office/officeart/2008/layout/LinedList"/>
    <dgm:cxn modelId="{ED191D84-3ECC-6148-8DC2-9985D2BA22FE}" type="presOf" srcId="{2810136C-1D9B-4114-AAED-8F9A25AC61D4}" destId="{CC8D8662-FC0C-8449-90AB-434C3C8F490B}" srcOrd="0" destOrd="0" presId="urn:microsoft.com/office/officeart/2008/layout/LinedList"/>
    <dgm:cxn modelId="{DF5785D3-C4DE-D641-9973-D19A82A89789}" type="presOf" srcId="{C45B4019-A44D-4595-BDF6-DAF27225B643}" destId="{093D2FE5-1417-C543-BA2C-E36F605CE404}" srcOrd="0" destOrd="0" presId="urn:microsoft.com/office/officeart/2008/layout/LinedList"/>
    <dgm:cxn modelId="{AABF33EE-EE63-4537-9B5D-2ABA33FDE7CC}" srcId="{0EA32D8A-C86C-4FC0-9541-AD53FBBB3C29}" destId="{FBE6124C-5843-4EE0-A31E-2ED3EA2787E7}" srcOrd="0" destOrd="0" parTransId="{31A556F7-EA35-4764-BD27-E6C3F85F3FC9}" sibTransId="{A08FC8EA-701E-4889-A4B2-E9C27B2E52DE}"/>
    <dgm:cxn modelId="{F3D404AF-0F78-2E45-AB06-1563F1E6FD68}" type="presParOf" srcId="{E54BB38B-B0E3-864B-8AE5-22C80CB4E60C}" destId="{43A3D27D-9561-6F45-BEB0-32C7FB059424}" srcOrd="0" destOrd="0" presId="urn:microsoft.com/office/officeart/2008/layout/LinedList"/>
    <dgm:cxn modelId="{A2821B58-8478-D741-A690-AF0F685F058F}" type="presParOf" srcId="{E54BB38B-B0E3-864B-8AE5-22C80CB4E60C}" destId="{5A93B5B8-DEED-BA44-8DCA-8AC1ADD1F3B9}" srcOrd="1" destOrd="0" presId="urn:microsoft.com/office/officeart/2008/layout/LinedList"/>
    <dgm:cxn modelId="{C7D3555E-4F1A-3B4B-B4A0-ED4451CCDBE8}" type="presParOf" srcId="{5A93B5B8-DEED-BA44-8DCA-8AC1ADD1F3B9}" destId="{15D04B4F-BD89-5F43-816B-41BC27CD032F}" srcOrd="0" destOrd="0" presId="urn:microsoft.com/office/officeart/2008/layout/LinedList"/>
    <dgm:cxn modelId="{92826E79-21AB-8F41-96D3-C96A2139451E}" type="presParOf" srcId="{5A93B5B8-DEED-BA44-8DCA-8AC1ADD1F3B9}" destId="{CC8B0507-964E-754C-835F-2B0E0C060B5F}" srcOrd="1" destOrd="0" presId="urn:microsoft.com/office/officeart/2008/layout/LinedList"/>
    <dgm:cxn modelId="{8C3217B7-0DB2-7242-B8C1-0ED4D5383AA6}" type="presParOf" srcId="{E54BB38B-B0E3-864B-8AE5-22C80CB4E60C}" destId="{4BED15D6-104E-F24F-84B4-E8B556A6AE71}" srcOrd="2" destOrd="0" presId="urn:microsoft.com/office/officeart/2008/layout/LinedList"/>
    <dgm:cxn modelId="{87585E9B-7D38-7248-A73C-5D46F62692B8}" type="presParOf" srcId="{E54BB38B-B0E3-864B-8AE5-22C80CB4E60C}" destId="{B1EA0E9A-A73D-6147-B21B-50FF306B0BF3}" srcOrd="3" destOrd="0" presId="urn:microsoft.com/office/officeart/2008/layout/LinedList"/>
    <dgm:cxn modelId="{BB14541C-FC14-8942-BA05-AA85D753E877}" type="presParOf" srcId="{B1EA0E9A-A73D-6147-B21B-50FF306B0BF3}" destId="{450105E5-53C8-0C41-9603-D2970B5473F5}" srcOrd="0" destOrd="0" presId="urn:microsoft.com/office/officeart/2008/layout/LinedList"/>
    <dgm:cxn modelId="{A5D6960F-B241-274C-8FC7-6F1B75C486CA}" type="presParOf" srcId="{B1EA0E9A-A73D-6147-B21B-50FF306B0BF3}" destId="{087211F3-AB44-A841-A2D1-60B283F2CCDF}" srcOrd="1" destOrd="0" presId="urn:microsoft.com/office/officeart/2008/layout/LinedList"/>
    <dgm:cxn modelId="{3B982625-B2CD-C149-9BBE-9AE0875D9CC4}" type="presParOf" srcId="{E54BB38B-B0E3-864B-8AE5-22C80CB4E60C}" destId="{CE55AADF-2FA3-D745-A6B2-B1EDBB79921E}" srcOrd="4" destOrd="0" presId="urn:microsoft.com/office/officeart/2008/layout/LinedList"/>
    <dgm:cxn modelId="{8E8C62A5-8D12-074B-A307-01A5F83FF27C}" type="presParOf" srcId="{E54BB38B-B0E3-864B-8AE5-22C80CB4E60C}" destId="{FB61AD8C-6DCE-154C-80C7-AD2663A35018}" srcOrd="5" destOrd="0" presId="urn:microsoft.com/office/officeart/2008/layout/LinedList"/>
    <dgm:cxn modelId="{24A49B6F-243F-074B-93BC-C59DF105ED97}" type="presParOf" srcId="{FB61AD8C-6DCE-154C-80C7-AD2663A35018}" destId="{0FA624A4-A527-8C4D-915A-F6B743C9AC2B}" srcOrd="0" destOrd="0" presId="urn:microsoft.com/office/officeart/2008/layout/LinedList"/>
    <dgm:cxn modelId="{00D57F70-8DBA-AF48-9AB2-ECEF31136180}" type="presParOf" srcId="{FB61AD8C-6DCE-154C-80C7-AD2663A35018}" destId="{5EC94E0B-1C2A-BD42-8F95-9B725F1CBD21}" srcOrd="1" destOrd="0" presId="urn:microsoft.com/office/officeart/2008/layout/LinedList"/>
    <dgm:cxn modelId="{0CA60FBA-E6C8-1A4E-BAEC-A4FCA3C22504}" type="presParOf" srcId="{E54BB38B-B0E3-864B-8AE5-22C80CB4E60C}" destId="{9A1D2875-4BD3-554B-B6EA-28570CA670EA}" srcOrd="6" destOrd="0" presId="urn:microsoft.com/office/officeart/2008/layout/LinedList"/>
    <dgm:cxn modelId="{38C4742F-6C1B-A644-99D9-673378F2BA39}" type="presParOf" srcId="{E54BB38B-B0E3-864B-8AE5-22C80CB4E60C}" destId="{FD98E409-A53F-B242-B3B2-C07260C50B7F}" srcOrd="7" destOrd="0" presId="urn:microsoft.com/office/officeart/2008/layout/LinedList"/>
    <dgm:cxn modelId="{81D8AAD3-0DB8-8246-A3A1-39468DE4AF4A}" type="presParOf" srcId="{FD98E409-A53F-B242-B3B2-C07260C50B7F}" destId="{093D2FE5-1417-C543-BA2C-E36F605CE404}" srcOrd="0" destOrd="0" presId="urn:microsoft.com/office/officeart/2008/layout/LinedList"/>
    <dgm:cxn modelId="{CD89D274-3A06-9C48-AD14-19C33491FF70}" type="presParOf" srcId="{FD98E409-A53F-B242-B3B2-C07260C50B7F}" destId="{79F12BDC-FB43-084E-BEEF-F27A402732BB}" srcOrd="1" destOrd="0" presId="urn:microsoft.com/office/officeart/2008/layout/LinedList"/>
    <dgm:cxn modelId="{DE4E68D4-115B-AB46-9A4F-474F2FC78A6C}" type="presParOf" srcId="{E54BB38B-B0E3-864B-8AE5-22C80CB4E60C}" destId="{5F7ABC44-5499-B74C-85F3-035F941723F0}" srcOrd="8" destOrd="0" presId="urn:microsoft.com/office/officeart/2008/layout/LinedList"/>
    <dgm:cxn modelId="{6F1D339F-9008-1545-A470-D4882227EB03}" type="presParOf" srcId="{E54BB38B-B0E3-864B-8AE5-22C80CB4E60C}" destId="{DB9E22FB-FBA1-BF4A-A6CF-B9B1F5FBB514}" srcOrd="9" destOrd="0" presId="urn:microsoft.com/office/officeart/2008/layout/LinedList"/>
    <dgm:cxn modelId="{01BC5697-DE1C-3348-B589-7B21B860B3B2}" type="presParOf" srcId="{DB9E22FB-FBA1-BF4A-A6CF-B9B1F5FBB514}" destId="{CC8D8662-FC0C-8449-90AB-434C3C8F490B}" srcOrd="0" destOrd="0" presId="urn:microsoft.com/office/officeart/2008/layout/LinedList"/>
    <dgm:cxn modelId="{BA38B97B-BFBB-C744-859E-C83DF42F7EB2}" type="presParOf" srcId="{DB9E22FB-FBA1-BF4A-A6CF-B9B1F5FBB514}" destId="{6BAFECDF-D07F-AC4B-A301-764A52519CA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074B11-3341-3746-9923-A9E0A45C9C0C}"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0B649F1A-FEAF-5845-A4C1-07D73D9B26D6}">
      <dgm:prSet phldrT="[Text]"/>
      <dgm:spPr/>
      <dgm:t>
        <a:bodyPr/>
        <a:lstStyle/>
        <a:p>
          <a:r>
            <a:rPr lang="en-US" dirty="0"/>
            <a:t>Use EQTransformer Algorithm on Stanley’s seismic data set</a:t>
          </a:r>
        </a:p>
      </dgm:t>
    </dgm:pt>
    <dgm:pt modelId="{0432E9A5-EB85-FB4E-9FF2-C690AA458BE3}" type="parTrans" cxnId="{0DE70143-4379-0E4D-950E-3541E2205CF3}">
      <dgm:prSet/>
      <dgm:spPr/>
      <dgm:t>
        <a:bodyPr/>
        <a:lstStyle/>
        <a:p>
          <a:endParaRPr lang="en-US"/>
        </a:p>
      </dgm:t>
    </dgm:pt>
    <dgm:pt modelId="{17F32B2C-80A2-FB41-8376-FE2107A2346E}" type="sibTrans" cxnId="{0DE70143-4379-0E4D-950E-3541E2205CF3}">
      <dgm:prSet/>
      <dgm:spPr/>
      <dgm:t>
        <a:bodyPr/>
        <a:lstStyle/>
        <a:p>
          <a:endParaRPr lang="en-US"/>
        </a:p>
      </dgm:t>
    </dgm:pt>
    <dgm:pt modelId="{2F7FCA2D-9E7B-C440-A08A-55324729CFF4}">
      <dgm:prSet phldrT="[Text]"/>
      <dgm:spPr/>
      <dgm:t>
        <a:bodyPr/>
        <a:lstStyle/>
        <a:p>
          <a:r>
            <a:rPr lang="en-US" dirty="0"/>
            <a:t>Assess</a:t>
          </a:r>
          <a:r>
            <a:rPr lang="en-US" baseline="0" dirty="0"/>
            <a:t> the Quality of these picks using </a:t>
          </a:r>
          <a:r>
            <a:rPr lang="en-US" baseline="0" dirty="0" err="1"/>
            <a:t>Hypoinverse’s</a:t>
          </a:r>
          <a:r>
            <a:rPr lang="en-US" baseline="0" dirty="0"/>
            <a:t> quality rating </a:t>
          </a:r>
          <a:endParaRPr lang="en-US" dirty="0"/>
        </a:p>
      </dgm:t>
    </dgm:pt>
    <dgm:pt modelId="{4DAFB77C-E862-8E42-B6D0-AC418D58D702}" type="parTrans" cxnId="{885276AF-9A8E-F34C-8033-D0854BE4685C}">
      <dgm:prSet/>
      <dgm:spPr/>
      <dgm:t>
        <a:bodyPr/>
        <a:lstStyle/>
        <a:p>
          <a:endParaRPr lang="en-US"/>
        </a:p>
      </dgm:t>
    </dgm:pt>
    <dgm:pt modelId="{8EBF0DBA-CA33-2E4B-B607-9E9FF20C57DA}" type="sibTrans" cxnId="{885276AF-9A8E-F34C-8033-D0854BE4685C}">
      <dgm:prSet/>
      <dgm:spPr/>
      <dgm:t>
        <a:bodyPr/>
        <a:lstStyle/>
        <a:p>
          <a:endParaRPr lang="en-US"/>
        </a:p>
      </dgm:t>
    </dgm:pt>
    <dgm:pt modelId="{8377A261-B2A4-364E-902F-3DF31B853E84}">
      <dgm:prSet/>
      <dgm:spPr/>
      <dgm:t>
        <a:bodyPr/>
        <a:lstStyle/>
        <a:p>
          <a:r>
            <a:rPr lang="en-US" dirty="0"/>
            <a:t>Compare the phase  arrival picks of EQTransformer to manual picks</a:t>
          </a:r>
        </a:p>
      </dgm:t>
    </dgm:pt>
    <dgm:pt modelId="{C4C98A8E-9FA2-6943-9227-1CCDDB397CAC}" type="parTrans" cxnId="{B7F5C71B-07F8-2442-A823-9C46C6E5A401}">
      <dgm:prSet/>
      <dgm:spPr/>
      <dgm:t>
        <a:bodyPr/>
        <a:lstStyle/>
        <a:p>
          <a:endParaRPr lang="en-US"/>
        </a:p>
      </dgm:t>
    </dgm:pt>
    <dgm:pt modelId="{AE77E2A8-D5C5-4848-A6E6-C721E9F1257A}" type="sibTrans" cxnId="{B7F5C71B-07F8-2442-A823-9C46C6E5A401}">
      <dgm:prSet/>
      <dgm:spPr/>
      <dgm:t>
        <a:bodyPr/>
        <a:lstStyle/>
        <a:p>
          <a:endParaRPr lang="en-US"/>
        </a:p>
      </dgm:t>
    </dgm:pt>
    <dgm:pt modelId="{FE0E3254-4B3B-B247-991A-087CD1C84218}">
      <dgm:prSet/>
      <dgm:spPr/>
      <dgm:t>
        <a:bodyPr/>
        <a:lstStyle/>
        <a:p>
          <a:r>
            <a:rPr lang="en-US" dirty="0"/>
            <a:t>Repeat</a:t>
          </a:r>
          <a:r>
            <a:rPr lang="en-US" baseline="0" dirty="0"/>
            <a:t> this process for Sulphur and Challis Sequence </a:t>
          </a:r>
          <a:endParaRPr lang="en-US" dirty="0"/>
        </a:p>
      </dgm:t>
    </dgm:pt>
    <dgm:pt modelId="{18E0EC02-23D7-BB44-A0A4-8D0660E17BB8}" type="parTrans" cxnId="{D9AC5F61-E409-1549-924C-937FA5F0A245}">
      <dgm:prSet/>
      <dgm:spPr/>
      <dgm:t>
        <a:bodyPr/>
        <a:lstStyle/>
        <a:p>
          <a:endParaRPr lang="en-US"/>
        </a:p>
      </dgm:t>
    </dgm:pt>
    <dgm:pt modelId="{0E1FE035-22A4-7946-94F2-ACCA1251FB22}" type="sibTrans" cxnId="{D9AC5F61-E409-1549-924C-937FA5F0A245}">
      <dgm:prSet/>
      <dgm:spPr/>
      <dgm:t>
        <a:bodyPr/>
        <a:lstStyle/>
        <a:p>
          <a:endParaRPr lang="en-US"/>
        </a:p>
      </dgm:t>
    </dgm:pt>
    <dgm:pt modelId="{B3DF2E78-705F-444E-9872-AA96CB8549AE}" type="pres">
      <dgm:prSet presAssocID="{FB074B11-3341-3746-9923-A9E0A45C9C0C}" presName="Name0" presStyleCnt="0">
        <dgm:presLayoutVars>
          <dgm:dir/>
          <dgm:resizeHandles val="exact"/>
        </dgm:presLayoutVars>
      </dgm:prSet>
      <dgm:spPr/>
    </dgm:pt>
    <dgm:pt modelId="{D001EF2D-F3CF-CF42-BD44-E2F4D07D416E}" type="pres">
      <dgm:prSet presAssocID="{0B649F1A-FEAF-5845-A4C1-07D73D9B26D6}" presName="node" presStyleLbl="node1" presStyleIdx="0" presStyleCnt="4">
        <dgm:presLayoutVars>
          <dgm:bulletEnabled val="1"/>
        </dgm:presLayoutVars>
      </dgm:prSet>
      <dgm:spPr/>
    </dgm:pt>
    <dgm:pt modelId="{6E3D117C-1A60-CA49-BE5B-61F70377D1B5}" type="pres">
      <dgm:prSet presAssocID="{17F32B2C-80A2-FB41-8376-FE2107A2346E}" presName="sibTrans" presStyleLbl="sibTrans2D1" presStyleIdx="0" presStyleCnt="3"/>
      <dgm:spPr/>
    </dgm:pt>
    <dgm:pt modelId="{B48976A3-D19D-974A-BFB7-859B884437DE}" type="pres">
      <dgm:prSet presAssocID="{17F32B2C-80A2-FB41-8376-FE2107A2346E}" presName="connectorText" presStyleLbl="sibTrans2D1" presStyleIdx="0" presStyleCnt="3"/>
      <dgm:spPr/>
    </dgm:pt>
    <dgm:pt modelId="{3A7BFD4D-3756-9040-BDD1-E64FBF05582F}" type="pres">
      <dgm:prSet presAssocID="{8377A261-B2A4-364E-902F-3DF31B853E84}" presName="node" presStyleLbl="node1" presStyleIdx="1" presStyleCnt="4" custLinFactNeighborX="11848" custLinFactNeighborY="5151">
        <dgm:presLayoutVars>
          <dgm:bulletEnabled val="1"/>
        </dgm:presLayoutVars>
      </dgm:prSet>
      <dgm:spPr/>
    </dgm:pt>
    <dgm:pt modelId="{535C01AB-4D10-594C-8FE3-12E07529DFD4}" type="pres">
      <dgm:prSet presAssocID="{AE77E2A8-D5C5-4848-A6E6-C721E9F1257A}" presName="sibTrans" presStyleLbl="sibTrans2D1" presStyleIdx="1" presStyleCnt="3"/>
      <dgm:spPr/>
    </dgm:pt>
    <dgm:pt modelId="{1E4DA5DE-B4F7-9141-B967-89E1E84E0525}" type="pres">
      <dgm:prSet presAssocID="{AE77E2A8-D5C5-4848-A6E6-C721E9F1257A}" presName="connectorText" presStyleLbl="sibTrans2D1" presStyleIdx="1" presStyleCnt="3"/>
      <dgm:spPr/>
    </dgm:pt>
    <dgm:pt modelId="{97B0E4CA-1C40-3A40-A2F0-BB1D839C093A}" type="pres">
      <dgm:prSet presAssocID="{2F7FCA2D-9E7B-C440-A08A-55324729CFF4}" presName="node" presStyleLbl="node1" presStyleIdx="2" presStyleCnt="4" custLinFactNeighborX="11380" custLinFactNeighborY="3902">
        <dgm:presLayoutVars>
          <dgm:bulletEnabled val="1"/>
        </dgm:presLayoutVars>
      </dgm:prSet>
      <dgm:spPr/>
    </dgm:pt>
    <dgm:pt modelId="{3733B844-6CD6-E448-A698-6EF78C7059CC}" type="pres">
      <dgm:prSet presAssocID="{8EBF0DBA-CA33-2E4B-B607-9E9FF20C57DA}" presName="sibTrans" presStyleLbl="sibTrans2D1" presStyleIdx="2" presStyleCnt="3"/>
      <dgm:spPr/>
    </dgm:pt>
    <dgm:pt modelId="{A4DABA45-446A-594C-9C0B-6D80DE5C9D48}" type="pres">
      <dgm:prSet presAssocID="{8EBF0DBA-CA33-2E4B-B607-9E9FF20C57DA}" presName="connectorText" presStyleLbl="sibTrans2D1" presStyleIdx="2" presStyleCnt="3"/>
      <dgm:spPr/>
    </dgm:pt>
    <dgm:pt modelId="{DA5E32C1-E9DE-E547-8D1C-53F2E3D34A1E}" type="pres">
      <dgm:prSet presAssocID="{FE0E3254-4B3B-B247-991A-087CD1C84218}" presName="node" presStyleLbl="node1" presStyleIdx="3" presStyleCnt="4">
        <dgm:presLayoutVars>
          <dgm:bulletEnabled val="1"/>
        </dgm:presLayoutVars>
      </dgm:prSet>
      <dgm:spPr/>
    </dgm:pt>
  </dgm:ptLst>
  <dgm:cxnLst>
    <dgm:cxn modelId="{B7F5C71B-07F8-2442-A823-9C46C6E5A401}" srcId="{FB074B11-3341-3746-9923-A9E0A45C9C0C}" destId="{8377A261-B2A4-364E-902F-3DF31B853E84}" srcOrd="1" destOrd="0" parTransId="{C4C98A8E-9FA2-6943-9227-1CCDDB397CAC}" sibTransId="{AE77E2A8-D5C5-4848-A6E6-C721E9F1257A}"/>
    <dgm:cxn modelId="{A2663A36-CFC5-384D-B7AA-54B336B8FF5D}" type="presOf" srcId="{8EBF0DBA-CA33-2E4B-B607-9E9FF20C57DA}" destId="{A4DABA45-446A-594C-9C0B-6D80DE5C9D48}" srcOrd="1" destOrd="0" presId="urn:microsoft.com/office/officeart/2005/8/layout/process1"/>
    <dgm:cxn modelId="{0DE70143-4379-0E4D-950E-3541E2205CF3}" srcId="{FB074B11-3341-3746-9923-A9E0A45C9C0C}" destId="{0B649F1A-FEAF-5845-A4C1-07D73D9B26D6}" srcOrd="0" destOrd="0" parTransId="{0432E9A5-EB85-FB4E-9FF2-C690AA458BE3}" sibTransId="{17F32B2C-80A2-FB41-8376-FE2107A2346E}"/>
    <dgm:cxn modelId="{D9AC5F61-E409-1549-924C-937FA5F0A245}" srcId="{FB074B11-3341-3746-9923-A9E0A45C9C0C}" destId="{FE0E3254-4B3B-B247-991A-087CD1C84218}" srcOrd="3" destOrd="0" parTransId="{18E0EC02-23D7-BB44-A0A4-8D0660E17BB8}" sibTransId="{0E1FE035-22A4-7946-94F2-ACCA1251FB22}"/>
    <dgm:cxn modelId="{8D72C56C-E713-C64D-8703-EF19B33F53B5}" type="presOf" srcId="{AE77E2A8-D5C5-4848-A6E6-C721E9F1257A}" destId="{535C01AB-4D10-594C-8FE3-12E07529DFD4}" srcOrd="0" destOrd="0" presId="urn:microsoft.com/office/officeart/2005/8/layout/process1"/>
    <dgm:cxn modelId="{B046C26D-FB7A-2545-B7D5-ACA07A2E2890}" type="presOf" srcId="{0B649F1A-FEAF-5845-A4C1-07D73D9B26D6}" destId="{D001EF2D-F3CF-CF42-BD44-E2F4D07D416E}" srcOrd="0" destOrd="0" presId="urn:microsoft.com/office/officeart/2005/8/layout/process1"/>
    <dgm:cxn modelId="{F21F0A6F-87DC-6541-B702-4C49C2E659E6}" type="presOf" srcId="{FB074B11-3341-3746-9923-A9E0A45C9C0C}" destId="{B3DF2E78-705F-444E-9872-AA96CB8549AE}" srcOrd="0" destOrd="0" presId="urn:microsoft.com/office/officeart/2005/8/layout/process1"/>
    <dgm:cxn modelId="{BEEB8B71-196A-4E4A-92A2-C6CF9E2E5453}" type="presOf" srcId="{2F7FCA2D-9E7B-C440-A08A-55324729CFF4}" destId="{97B0E4CA-1C40-3A40-A2F0-BB1D839C093A}" srcOrd="0" destOrd="0" presId="urn:microsoft.com/office/officeart/2005/8/layout/process1"/>
    <dgm:cxn modelId="{885276AF-9A8E-F34C-8033-D0854BE4685C}" srcId="{FB074B11-3341-3746-9923-A9E0A45C9C0C}" destId="{2F7FCA2D-9E7B-C440-A08A-55324729CFF4}" srcOrd="2" destOrd="0" parTransId="{4DAFB77C-E862-8E42-B6D0-AC418D58D702}" sibTransId="{8EBF0DBA-CA33-2E4B-B607-9E9FF20C57DA}"/>
    <dgm:cxn modelId="{7B6DB9B8-F445-CE4D-BB59-A8757177D7B9}" type="presOf" srcId="{17F32B2C-80A2-FB41-8376-FE2107A2346E}" destId="{B48976A3-D19D-974A-BFB7-859B884437DE}" srcOrd="1" destOrd="0" presId="urn:microsoft.com/office/officeart/2005/8/layout/process1"/>
    <dgm:cxn modelId="{3B50AEBE-63CB-794C-821D-0B1EE4F23BEE}" type="presOf" srcId="{AE77E2A8-D5C5-4848-A6E6-C721E9F1257A}" destId="{1E4DA5DE-B4F7-9141-B967-89E1E84E0525}" srcOrd="1" destOrd="0" presId="urn:microsoft.com/office/officeart/2005/8/layout/process1"/>
    <dgm:cxn modelId="{05A127EC-7FD8-C64F-873F-C17DFE9B0BB5}" type="presOf" srcId="{17F32B2C-80A2-FB41-8376-FE2107A2346E}" destId="{6E3D117C-1A60-CA49-BE5B-61F70377D1B5}" srcOrd="0" destOrd="0" presId="urn:microsoft.com/office/officeart/2005/8/layout/process1"/>
    <dgm:cxn modelId="{9D3BE0EE-0B1D-6F4D-83E8-ED94AC174157}" type="presOf" srcId="{8EBF0DBA-CA33-2E4B-B607-9E9FF20C57DA}" destId="{3733B844-6CD6-E448-A698-6EF78C7059CC}" srcOrd="0" destOrd="0" presId="urn:microsoft.com/office/officeart/2005/8/layout/process1"/>
    <dgm:cxn modelId="{8A4D7EEF-FD6F-1F4F-A855-59E6ED4C3A4F}" type="presOf" srcId="{FE0E3254-4B3B-B247-991A-087CD1C84218}" destId="{DA5E32C1-E9DE-E547-8D1C-53F2E3D34A1E}" srcOrd="0" destOrd="0" presId="urn:microsoft.com/office/officeart/2005/8/layout/process1"/>
    <dgm:cxn modelId="{1EB493FF-CD93-9841-833B-B1E4F05E4B52}" type="presOf" srcId="{8377A261-B2A4-364E-902F-3DF31B853E84}" destId="{3A7BFD4D-3756-9040-BDD1-E64FBF05582F}" srcOrd="0" destOrd="0" presId="urn:microsoft.com/office/officeart/2005/8/layout/process1"/>
    <dgm:cxn modelId="{3EEAAC40-4486-1442-81AA-3236F82592A4}" type="presParOf" srcId="{B3DF2E78-705F-444E-9872-AA96CB8549AE}" destId="{D001EF2D-F3CF-CF42-BD44-E2F4D07D416E}" srcOrd="0" destOrd="0" presId="urn:microsoft.com/office/officeart/2005/8/layout/process1"/>
    <dgm:cxn modelId="{8A337C5C-07C5-1948-9FF1-D25ABD95A279}" type="presParOf" srcId="{B3DF2E78-705F-444E-9872-AA96CB8549AE}" destId="{6E3D117C-1A60-CA49-BE5B-61F70377D1B5}" srcOrd="1" destOrd="0" presId="urn:microsoft.com/office/officeart/2005/8/layout/process1"/>
    <dgm:cxn modelId="{C59AA96F-3B0C-3149-96A9-C16EE57C2C7F}" type="presParOf" srcId="{6E3D117C-1A60-CA49-BE5B-61F70377D1B5}" destId="{B48976A3-D19D-974A-BFB7-859B884437DE}" srcOrd="0" destOrd="0" presId="urn:microsoft.com/office/officeart/2005/8/layout/process1"/>
    <dgm:cxn modelId="{1D1D694A-CF83-9A44-A2C6-B7281E954C37}" type="presParOf" srcId="{B3DF2E78-705F-444E-9872-AA96CB8549AE}" destId="{3A7BFD4D-3756-9040-BDD1-E64FBF05582F}" srcOrd="2" destOrd="0" presId="urn:microsoft.com/office/officeart/2005/8/layout/process1"/>
    <dgm:cxn modelId="{16FFD978-4CC4-1445-8F51-E045BCFC753C}" type="presParOf" srcId="{B3DF2E78-705F-444E-9872-AA96CB8549AE}" destId="{535C01AB-4D10-594C-8FE3-12E07529DFD4}" srcOrd="3" destOrd="0" presId="urn:microsoft.com/office/officeart/2005/8/layout/process1"/>
    <dgm:cxn modelId="{B05EAE58-1C7D-D14D-9974-8347E134779E}" type="presParOf" srcId="{535C01AB-4D10-594C-8FE3-12E07529DFD4}" destId="{1E4DA5DE-B4F7-9141-B967-89E1E84E0525}" srcOrd="0" destOrd="0" presId="urn:microsoft.com/office/officeart/2005/8/layout/process1"/>
    <dgm:cxn modelId="{E1DE7EA2-E16B-644C-9CEF-79F9E248AE26}" type="presParOf" srcId="{B3DF2E78-705F-444E-9872-AA96CB8549AE}" destId="{97B0E4CA-1C40-3A40-A2F0-BB1D839C093A}" srcOrd="4" destOrd="0" presId="urn:microsoft.com/office/officeart/2005/8/layout/process1"/>
    <dgm:cxn modelId="{8BFF5A93-1948-4F4E-9DAE-D93082BE46BA}" type="presParOf" srcId="{B3DF2E78-705F-444E-9872-AA96CB8549AE}" destId="{3733B844-6CD6-E448-A698-6EF78C7059CC}" srcOrd="5" destOrd="0" presId="urn:microsoft.com/office/officeart/2005/8/layout/process1"/>
    <dgm:cxn modelId="{06530AD9-CF86-D84C-BCFF-1384E1D0960E}" type="presParOf" srcId="{3733B844-6CD6-E448-A698-6EF78C7059CC}" destId="{A4DABA45-446A-594C-9C0B-6D80DE5C9D48}" srcOrd="0" destOrd="0" presId="urn:microsoft.com/office/officeart/2005/8/layout/process1"/>
    <dgm:cxn modelId="{82252CE9-4A7D-2A44-9499-D82EB0930B0C}" type="presParOf" srcId="{B3DF2E78-705F-444E-9872-AA96CB8549AE}" destId="{DA5E32C1-E9DE-E547-8D1C-53F2E3D34A1E}"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3D27D-9561-6F45-BEB0-32C7FB059424}">
      <dsp:nvSpPr>
        <dsp:cNvPr id="0" name=""/>
        <dsp:cNvSpPr/>
      </dsp:nvSpPr>
      <dsp:spPr>
        <a:xfrm>
          <a:off x="0" y="453"/>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D04B4F-BD89-5F43-816B-41BC27CD032F}">
      <dsp:nvSpPr>
        <dsp:cNvPr id="0" name=""/>
        <dsp:cNvSpPr/>
      </dsp:nvSpPr>
      <dsp:spPr>
        <a:xfrm>
          <a:off x="0" y="453"/>
          <a:ext cx="10353761" cy="742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Determine driving mechanisms for these sequences: Is the crustal stress tectonically induced or fluid-driven? </a:t>
          </a:r>
        </a:p>
      </dsp:txBody>
      <dsp:txXfrm>
        <a:off x="0" y="453"/>
        <a:ext cx="10353761" cy="742768"/>
      </dsp:txXfrm>
    </dsp:sp>
    <dsp:sp modelId="{4BED15D6-104E-F24F-84B4-E8B556A6AE71}">
      <dsp:nvSpPr>
        <dsp:cNvPr id="0" name=""/>
        <dsp:cNvSpPr/>
      </dsp:nvSpPr>
      <dsp:spPr>
        <a:xfrm>
          <a:off x="0" y="743221"/>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0105E5-53C8-0C41-9603-D2970B5473F5}">
      <dsp:nvSpPr>
        <dsp:cNvPr id="0" name=""/>
        <dsp:cNvSpPr/>
      </dsp:nvSpPr>
      <dsp:spPr>
        <a:xfrm>
          <a:off x="0" y="743221"/>
          <a:ext cx="10353761" cy="742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Determine whether there is any interplay between the northwest trending Sawtooth Fault and the Trans-Challis Fault System related to Basin and Range extension?</a:t>
          </a:r>
        </a:p>
      </dsp:txBody>
      <dsp:txXfrm>
        <a:off x="0" y="743221"/>
        <a:ext cx="10353761" cy="742768"/>
      </dsp:txXfrm>
    </dsp:sp>
    <dsp:sp modelId="{CE55AADF-2FA3-D745-A6B2-B1EDBB79921E}">
      <dsp:nvSpPr>
        <dsp:cNvPr id="0" name=""/>
        <dsp:cNvSpPr/>
      </dsp:nvSpPr>
      <dsp:spPr>
        <a:xfrm>
          <a:off x="0" y="1485990"/>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A624A4-A527-8C4D-915A-F6B743C9AC2B}">
      <dsp:nvSpPr>
        <dsp:cNvPr id="0" name=""/>
        <dsp:cNvSpPr/>
      </dsp:nvSpPr>
      <dsp:spPr>
        <a:xfrm>
          <a:off x="0" y="1485990"/>
          <a:ext cx="10353761" cy="742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Locate  any unmapped faults in the subsurface related to the initiation of rupturing events?</a:t>
          </a:r>
        </a:p>
      </dsp:txBody>
      <dsp:txXfrm>
        <a:off x="0" y="1485990"/>
        <a:ext cx="10353761" cy="742768"/>
      </dsp:txXfrm>
    </dsp:sp>
    <dsp:sp modelId="{9A1D2875-4BD3-554B-B6EA-28570CA670EA}">
      <dsp:nvSpPr>
        <dsp:cNvPr id="0" name=""/>
        <dsp:cNvSpPr/>
      </dsp:nvSpPr>
      <dsp:spPr>
        <a:xfrm>
          <a:off x="0" y="2228758"/>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3D2FE5-1417-C543-BA2C-E36F605CE404}">
      <dsp:nvSpPr>
        <dsp:cNvPr id="0" name=""/>
        <dsp:cNvSpPr/>
      </dsp:nvSpPr>
      <dsp:spPr>
        <a:xfrm>
          <a:off x="0" y="2228758"/>
          <a:ext cx="10353761" cy="742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Determine</a:t>
          </a:r>
          <a:r>
            <a:rPr lang="en-US" sz="2100" kern="1200" baseline="0" dirty="0"/>
            <a:t> the depth of the seismogenic zone for these three sequences. </a:t>
          </a:r>
          <a:endParaRPr lang="en-US" sz="2100" kern="1200" dirty="0"/>
        </a:p>
      </dsp:txBody>
      <dsp:txXfrm>
        <a:off x="0" y="2228758"/>
        <a:ext cx="10353761" cy="742768"/>
      </dsp:txXfrm>
    </dsp:sp>
    <dsp:sp modelId="{5F7ABC44-5499-B74C-85F3-035F941723F0}">
      <dsp:nvSpPr>
        <dsp:cNvPr id="0" name=""/>
        <dsp:cNvSpPr/>
      </dsp:nvSpPr>
      <dsp:spPr>
        <a:xfrm>
          <a:off x="0" y="2971527"/>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8D8662-FC0C-8449-90AB-434C3C8F490B}">
      <dsp:nvSpPr>
        <dsp:cNvPr id="0" name=""/>
        <dsp:cNvSpPr/>
      </dsp:nvSpPr>
      <dsp:spPr>
        <a:xfrm>
          <a:off x="0" y="2971527"/>
          <a:ext cx="10353761" cy="742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endParaRPr lang="en-US" sz="2100" kern="1200" dirty="0"/>
        </a:p>
      </dsp:txBody>
      <dsp:txXfrm>
        <a:off x="0" y="2971527"/>
        <a:ext cx="10353761" cy="7427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01EF2D-F3CF-CF42-BD44-E2F4D07D416E}">
      <dsp:nvSpPr>
        <dsp:cNvPr id="0" name=""/>
        <dsp:cNvSpPr/>
      </dsp:nvSpPr>
      <dsp:spPr>
        <a:xfrm>
          <a:off x="5077" y="938326"/>
          <a:ext cx="2220102" cy="13320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Use EQTransformer Algorithm on Stanley’s seismic data set</a:t>
          </a:r>
        </a:p>
      </dsp:txBody>
      <dsp:txXfrm>
        <a:off x="44092" y="977341"/>
        <a:ext cx="2142072" cy="1254031"/>
      </dsp:txXfrm>
    </dsp:sp>
    <dsp:sp modelId="{6E3D117C-1A60-CA49-BE5B-61F70377D1B5}">
      <dsp:nvSpPr>
        <dsp:cNvPr id="0" name=""/>
        <dsp:cNvSpPr/>
      </dsp:nvSpPr>
      <dsp:spPr>
        <a:xfrm rot="73395">
          <a:off x="2473434" y="1363689"/>
          <a:ext cx="526545" cy="5505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73452" y="1472120"/>
        <a:ext cx="368582" cy="330351"/>
      </dsp:txXfrm>
    </dsp:sp>
    <dsp:sp modelId="{3A7BFD4D-3756-9040-BDD1-E64FBF05582F}">
      <dsp:nvSpPr>
        <dsp:cNvPr id="0" name=""/>
        <dsp:cNvSpPr/>
      </dsp:nvSpPr>
      <dsp:spPr>
        <a:xfrm>
          <a:off x="3218437" y="1006940"/>
          <a:ext cx="2220102" cy="13320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Compare the phase  arrival picks of EQTransformer to manual picks</a:t>
          </a:r>
        </a:p>
      </dsp:txBody>
      <dsp:txXfrm>
        <a:off x="3257452" y="1045955"/>
        <a:ext cx="2142072" cy="1254031"/>
      </dsp:txXfrm>
    </dsp:sp>
    <dsp:sp modelId="{535C01AB-4D10-594C-8FE3-12E07529DFD4}">
      <dsp:nvSpPr>
        <dsp:cNvPr id="0" name=""/>
        <dsp:cNvSpPr/>
      </dsp:nvSpPr>
      <dsp:spPr>
        <a:xfrm rot="21581574">
          <a:off x="5659507" y="1389288"/>
          <a:ext cx="468465" cy="5505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659508" y="1499782"/>
        <a:ext cx="327926" cy="330351"/>
      </dsp:txXfrm>
    </dsp:sp>
    <dsp:sp modelId="{97B0E4CA-1C40-3A40-A2F0-BB1D839C093A}">
      <dsp:nvSpPr>
        <dsp:cNvPr id="0" name=""/>
        <dsp:cNvSpPr/>
      </dsp:nvSpPr>
      <dsp:spPr>
        <a:xfrm>
          <a:off x="6322425" y="990303"/>
          <a:ext cx="2220102" cy="13320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Assess</a:t>
          </a:r>
          <a:r>
            <a:rPr lang="en-US" sz="1900" kern="1200" baseline="0" dirty="0"/>
            <a:t> the Quality of these picks using </a:t>
          </a:r>
          <a:r>
            <a:rPr lang="en-US" sz="1900" kern="1200" baseline="0" dirty="0" err="1"/>
            <a:t>Hypoinverse’s</a:t>
          </a:r>
          <a:r>
            <a:rPr lang="en-US" sz="1900" kern="1200" baseline="0" dirty="0"/>
            <a:t> quality rating </a:t>
          </a:r>
          <a:endParaRPr lang="en-US" sz="1900" kern="1200" dirty="0"/>
        </a:p>
      </dsp:txBody>
      <dsp:txXfrm>
        <a:off x="6361440" y="1029318"/>
        <a:ext cx="2142072" cy="1254031"/>
      </dsp:txXfrm>
    </dsp:sp>
    <dsp:sp modelId="{3733B844-6CD6-E448-A698-6EF78C7059CC}">
      <dsp:nvSpPr>
        <dsp:cNvPr id="0" name=""/>
        <dsp:cNvSpPr/>
      </dsp:nvSpPr>
      <dsp:spPr>
        <a:xfrm rot="21540585">
          <a:off x="8739242" y="1354848"/>
          <a:ext cx="417162" cy="5505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739251" y="1466046"/>
        <a:ext cx="292013" cy="330351"/>
      </dsp:txXfrm>
    </dsp:sp>
    <dsp:sp modelId="{DA5E32C1-E9DE-E547-8D1C-53F2E3D34A1E}">
      <dsp:nvSpPr>
        <dsp:cNvPr id="0" name=""/>
        <dsp:cNvSpPr/>
      </dsp:nvSpPr>
      <dsp:spPr>
        <a:xfrm>
          <a:off x="9329510" y="938326"/>
          <a:ext cx="2220102" cy="13320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Repeat</a:t>
          </a:r>
          <a:r>
            <a:rPr lang="en-US" sz="1900" kern="1200" baseline="0" dirty="0"/>
            <a:t> this process for Sulphur and Challis Sequence </a:t>
          </a:r>
          <a:endParaRPr lang="en-US" sz="1900" kern="1200" dirty="0"/>
        </a:p>
      </dsp:txBody>
      <dsp:txXfrm>
        <a:off x="9368525" y="977341"/>
        <a:ext cx="2142072" cy="125403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65CBC-E06E-E247-8AE3-4D5582CAF229}"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CBBD7-AE00-DE4A-A733-A7C2C489EB57}" type="slidenum">
              <a:rPr lang="en-US" smtClean="0"/>
              <a:t>‹#›</a:t>
            </a:fld>
            <a:endParaRPr lang="en-US"/>
          </a:p>
        </p:txBody>
      </p:sp>
    </p:spTree>
    <p:extLst>
      <p:ext uri="{BB962C8B-B14F-4D97-AF65-F5344CB8AC3E}">
        <p14:creationId xmlns:p14="http://schemas.microsoft.com/office/powerpoint/2010/main" val="2388636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your committee members if Dylan forgets in his introduction.</a:t>
            </a:r>
          </a:p>
          <a:p>
            <a:r>
              <a:rPr lang="en-US" dirty="0"/>
              <a:t>Thank the audience for coming to your proposal defense.</a:t>
            </a:r>
          </a:p>
        </p:txBody>
      </p:sp>
      <p:sp>
        <p:nvSpPr>
          <p:cNvPr id="4" name="Slide Number Placeholder 3"/>
          <p:cNvSpPr>
            <a:spLocks noGrp="1"/>
          </p:cNvSpPr>
          <p:nvPr>
            <p:ph type="sldNum" sz="quarter" idx="5"/>
          </p:nvPr>
        </p:nvSpPr>
        <p:spPr/>
        <p:txBody>
          <a:bodyPr/>
          <a:lstStyle/>
          <a:p>
            <a:fld id="{EAFCBBD7-AE00-DE4A-A733-A7C2C489EB57}" type="slidenum">
              <a:rPr lang="en-US" smtClean="0"/>
              <a:t>1</a:t>
            </a:fld>
            <a:endParaRPr lang="en-US"/>
          </a:p>
        </p:txBody>
      </p:sp>
    </p:spTree>
    <p:extLst>
      <p:ext uri="{BB962C8B-B14F-4D97-AF65-F5344CB8AC3E}">
        <p14:creationId xmlns:p14="http://schemas.microsoft.com/office/powerpoint/2010/main" val="12704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CBBD7-AE00-DE4A-A733-A7C2C489EB57}" type="slidenum">
              <a:rPr lang="en-US" smtClean="0"/>
              <a:t>13</a:t>
            </a:fld>
            <a:endParaRPr lang="en-US"/>
          </a:p>
        </p:txBody>
      </p:sp>
    </p:spTree>
    <p:extLst>
      <p:ext uri="{BB962C8B-B14F-4D97-AF65-F5344CB8AC3E}">
        <p14:creationId xmlns:p14="http://schemas.microsoft.com/office/powerpoint/2010/main" val="4251794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change in dip direction of the Sawtooth fault, possible conjugate faulting, and how using the AK-135 velocity model tended to project the hypocenters at greater depths due to the default depth parameters chosen by the USGS. </a:t>
            </a:r>
          </a:p>
        </p:txBody>
      </p:sp>
      <p:sp>
        <p:nvSpPr>
          <p:cNvPr id="4" name="Slide Number Placeholder 3"/>
          <p:cNvSpPr>
            <a:spLocks noGrp="1"/>
          </p:cNvSpPr>
          <p:nvPr>
            <p:ph type="sldNum" sz="quarter" idx="5"/>
          </p:nvPr>
        </p:nvSpPr>
        <p:spPr/>
        <p:txBody>
          <a:bodyPr/>
          <a:lstStyle/>
          <a:p>
            <a:fld id="{EAFCBBD7-AE00-DE4A-A733-A7C2C489EB57}" type="slidenum">
              <a:rPr lang="en-US" smtClean="0"/>
              <a:t>14</a:t>
            </a:fld>
            <a:endParaRPr lang="en-US"/>
          </a:p>
        </p:txBody>
      </p:sp>
    </p:spTree>
    <p:extLst>
      <p:ext uri="{BB962C8B-B14F-4D97-AF65-F5344CB8AC3E}">
        <p14:creationId xmlns:p14="http://schemas.microsoft.com/office/powerpoint/2010/main" val="3107028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third bullet. Think back to your unknowns/questions. What are you going to address specifically about those unknowns? You need to tie that in here.</a:t>
            </a:r>
          </a:p>
        </p:txBody>
      </p:sp>
      <p:sp>
        <p:nvSpPr>
          <p:cNvPr id="4" name="Slide Number Placeholder 3"/>
          <p:cNvSpPr>
            <a:spLocks noGrp="1"/>
          </p:cNvSpPr>
          <p:nvPr>
            <p:ph type="sldNum" sz="quarter" idx="5"/>
          </p:nvPr>
        </p:nvSpPr>
        <p:spPr/>
        <p:txBody>
          <a:bodyPr/>
          <a:lstStyle/>
          <a:p>
            <a:fld id="{EAFCBBD7-AE00-DE4A-A733-A7C2C489EB57}" type="slidenum">
              <a:rPr lang="en-US" smtClean="0"/>
              <a:t>15</a:t>
            </a:fld>
            <a:endParaRPr lang="en-US"/>
          </a:p>
        </p:txBody>
      </p:sp>
    </p:spTree>
    <p:extLst>
      <p:ext uri="{BB962C8B-B14F-4D97-AF65-F5344CB8AC3E}">
        <p14:creationId xmlns:p14="http://schemas.microsoft.com/office/powerpoint/2010/main" val="1347126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CBBD7-AE00-DE4A-A733-A7C2C489EB57}" type="slidenum">
              <a:rPr lang="en-US" smtClean="0"/>
              <a:t>2</a:t>
            </a:fld>
            <a:endParaRPr lang="en-US"/>
          </a:p>
        </p:txBody>
      </p:sp>
    </p:spTree>
    <p:extLst>
      <p:ext uri="{BB962C8B-B14F-4D97-AF65-F5344CB8AC3E}">
        <p14:creationId xmlns:p14="http://schemas.microsoft.com/office/powerpoint/2010/main" val="2829108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containing USGS events for the Three sequences I am studying based on depth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Sawtooth fault  is an eastern dipping normal fault that trends to the Northwest.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Sulphur peak sequence occurred along a northwest trending eastern dipping normal fault as well. </a:t>
            </a:r>
          </a:p>
          <a:p>
            <a:endParaRPr lang="en-US" dirty="0"/>
          </a:p>
          <a:p>
            <a:endParaRPr lang="en-US" dirty="0"/>
          </a:p>
          <a:p>
            <a:r>
              <a:rPr lang="en-US" dirty="0"/>
              <a:t>The sequence of events was observed until May of 2017. The Challis sequence occurred along the Lost river fault, an east dipping normal fault. </a:t>
            </a:r>
          </a:p>
        </p:txBody>
      </p:sp>
      <p:sp>
        <p:nvSpPr>
          <p:cNvPr id="4" name="Slide Number Placeholder 3"/>
          <p:cNvSpPr>
            <a:spLocks noGrp="1"/>
          </p:cNvSpPr>
          <p:nvPr>
            <p:ph type="sldNum" sz="quarter" idx="5"/>
          </p:nvPr>
        </p:nvSpPr>
        <p:spPr/>
        <p:txBody>
          <a:bodyPr/>
          <a:lstStyle/>
          <a:p>
            <a:fld id="{EAFCBBD7-AE00-DE4A-A733-A7C2C489EB57}" type="slidenum">
              <a:rPr lang="en-US" smtClean="0"/>
              <a:t>3</a:t>
            </a:fld>
            <a:endParaRPr lang="en-US"/>
          </a:p>
        </p:txBody>
      </p:sp>
    </p:spTree>
    <p:extLst>
      <p:ext uri="{BB962C8B-B14F-4D97-AF65-F5344CB8AC3E}">
        <p14:creationId xmlns:p14="http://schemas.microsoft.com/office/powerpoint/2010/main" val="245460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CBBD7-AE00-DE4A-A733-A7C2C489EB57}" type="slidenum">
              <a:rPr lang="en-US" smtClean="0"/>
              <a:t>4</a:t>
            </a:fld>
            <a:endParaRPr lang="en-US"/>
          </a:p>
        </p:txBody>
      </p:sp>
    </p:spTree>
    <p:extLst>
      <p:ext uri="{BB962C8B-B14F-4D97-AF65-F5344CB8AC3E}">
        <p14:creationId xmlns:p14="http://schemas.microsoft.com/office/powerpoint/2010/main" val="1623282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steps. Please update your bullets and putting things in order of the process. Your third bullet that starts with  “Prior to a revised…” should be the first bullet.</a:t>
            </a:r>
          </a:p>
          <a:p>
            <a:endParaRPr lang="en-US" dirty="0"/>
          </a:p>
          <a:p>
            <a:pPr marL="228600" indent="-228600">
              <a:buAutoNum type="arabicParenR"/>
            </a:pPr>
            <a:r>
              <a:rPr lang="en-US" dirty="0"/>
              <a:t>Pick the P and S waves at all INL and XP network stations. (Pick the data for the events that are already in the USGS catalog. These are thus events that already have locations…we are just adding new P and S wave arrival times from these extra stations.)</a:t>
            </a:r>
          </a:p>
          <a:p>
            <a:pPr marL="228600" lvl="0" indent="-228600">
              <a:buAutoNum type="arabicParenR"/>
            </a:pPr>
            <a:r>
              <a:rPr lang="en-US" dirty="0"/>
              <a:t>Use </a:t>
            </a:r>
            <a:r>
              <a:rPr lang="en-US" dirty="0" err="1"/>
              <a:t>Hyponiverse</a:t>
            </a:r>
            <a:r>
              <a:rPr lang="en-US" dirty="0"/>
              <a:t> to relocate all of the events in steps 1. This estimates the hypocenter using the new arrival time data from the INL and XP stations. This also estimates all parameters (lat,lon,t0), not just depth. So don’t focus on just revised depths. You should focus on “revised hypocenters”. (Note: You may want to make an intro slide on picking P and S wave and the hypocenter estimation that results from those data. That would give the audience the background needed to follow all of the terms you are using.) From these parameters (e.g. </a:t>
            </a:r>
            <a:r>
              <a:rPr lang="en-US" dirty="0" err="1"/>
              <a:t>lat</a:t>
            </a:r>
            <a:r>
              <a:rPr lang="en-US" dirty="0"/>
              <a:t>/</a:t>
            </a:r>
            <a:r>
              <a:rPr lang="en-US" dirty="0" err="1"/>
              <a:t>lon</a:t>
            </a:r>
            <a:r>
              <a:rPr lang="en-US" dirty="0"/>
              <a:t>) you can compute revised epicentral distances, etc.</a:t>
            </a:r>
          </a:p>
          <a:p>
            <a:pPr marL="228600" lvl="0" indent="-228600">
              <a:buAutoNum type="arabicParenR"/>
            </a:pPr>
            <a:r>
              <a:rPr lang="en-US" dirty="0"/>
              <a:t>Relocate all of these events using </a:t>
            </a:r>
            <a:r>
              <a:rPr lang="en-US" dirty="0" err="1"/>
              <a:t>hypoDD</a:t>
            </a:r>
            <a:r>
              <a:rPr lang="en-US" dirty="0"/>
              <a:t>, which is double difference hypocenter relocation. The easiest way to explain this step is that is adds a clustering step to identify similar events and improves relative event location, but not absolute event location</a:t>
            </a:r>
          </a:p>
          <a:p>
            <a:pPr marL="228600" lvl="0" indent="-228600">
              <a:buAutoNum type="arabicParenR"/>
            </a:pPr>
            <a:endParaRPr lang="en-US" dirty="0"/>
          </a:p>
          <a:p>
            <a:pPr marL="0" lvl="0" indent="0">
              <a:buNone/>
            </a:pPr>
            <a:r>
              <a:rPr lang="en-US" dirty="0"/>
              <a:t>In a completely separate analysis, we introduce EQTransformer. We don’t any of the USGS event information or </a:t>
            </a:r>
            <a:r>
              <a:rPr lang="en-US" dirty="0" err="1"/>
              <a:t>Seisan</a:t>
            </a:r>
            <a:r>
              <a:rPr lang="en-US" dirty="0"/>
              <a:t> event information. We simply put the continuously recorded data into EQTransformer and that code 1) identifies potential aftershocks and 2) picks the P and S wave arrival times.</a:t>
            </a:r>
          </a:p>
          <a:p>
            <a:pPr marL="0" lvl="0" indent="0">
              <a:buNone/>
            </a:pPr>
            <a:r>
              <a:rPr lang="en-US" dirty="0"/>
              <a:t>We then repeat the steps above…i.e. use </a:t>
            </a:r>
            <a:r>
              <a:rPr lang="en-US" dirty="0" err="1"/>
              <a:t>hypoinverse</a:t>
            </a:r>
            <a:r>
              <a:rPr lang="en-US" dirty="0"/>
              <a:t> to locate all of the potential aftershocks that EQTransformer identified. Your next task is to do some QC on those aftershocks (e.g. check the travel time residual and decide if that is a real aftershock or if EQTransformer identified something that was not an aftershock.</a:t>
            </a:r>
          </a:p>
          <a:p>
            <a:pPr marL="0" lvl="0" indent="0">
              <a:buNone/>
            </a:pPr>
            <a:endParaRPr lang="en-US" dirty="0"/>
          </a:p>
          <a:p>
            <a:pPr marL="0" lvl="0" indent="0">
              <a:buNone/>
            </a:pPr>
            <a:r>
              <a:rPr lang="en-US" dirty="0"/>
              <a:t>(Note: Part of the QC process is to compare the EQTransformer picks to our </a:t>
            </a:r>
            <a:r>
              <a:rPr lang="en-US" dirty="0" err="1"/>
              <a:t>Seisan</a:t>
            </a:r>
            <a:r>
              <a:rPr lang="en-US" dirty="0"/>
              <a:t> picks, but that is just to convince ourselves that EQTransformer is doing a good job to pick accurate P and S wave arrival times.)</a:t>
            </a:r>
          </a:p>
          <a:p>
            <a:pPr marL="0" lvl="0" indent="0">
              <a:buNone/>
            </a:pPr>
            <a:endParaRPr lang="en-US" dirty="0"/>
          </a:p>
          <a:p>
            <a:pPr marL="0" lvl="0" indent="0">
              <a:buNone/>
            </a:pPr>
            <a:r>
              <a:rPr lang="en-US" dirty="0"/>
              <a:t>Lastly, we are not updating the USGS catalog with our manual picks. We are making a completely new catalog. It is rather semantic, but that is the correct way to state this. We are not updating the USGS catalog. We will publish our own ”new” catalog at the end of your thesis.</a:t>
            </a:r>
          </a:p>
        </p:txBody>
      </p:sp>
      <p:sp>
        <p:nvSpPr>
          <p:cNvPr id="4" name="Slide Number Placeholder 3"/>
          <p:cNvSpPr>
            <a:spLocks noGrp="1"/>
          </p:cNvSpPr>
          <p:nvPr>
            <p:ph type="sldNum" sz="quarter" idx="5"/>
          </p:nvPr>
        </p:nvSpPr>
        <p:spPr/>
        <p:txBody>
          <a:bodyPr/>
          <a:lstStyle/>
          <a:p>
            <a:fld id="{EAFCBBD7-AE00-DE4A-A733-A7C2C489EB57}" type="slidenum">
              <a:rPr lang="en-US" smtClean="0"/>
              <a:t>5</a:t>
            </a:fld>
            <a:endParaRPr lang="en-US"/>
          </a:p>
        </p:txBody>
      </p:sp>
    </p:spTree>
    <p:extLst>
      <p:ext uri="{BB962C8B-B14F-4D97-AF65-F5344CB8AC3E}">
        <p14:creationId xmlns:p14="http://schemas.microsoft.com/office/powerpoint/2010/main" val="326444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AFCBBD7-AE00-DE4A-A733-A7C2C489EB57}" type="slidenum">
              <a:rPr lang="en-US" smtClean="0"/>
              <a:t>6</a:t>
            </a:fld>
            <a:endParaRPr lang="en-US"/>
          </a:p>
        </p:txBody>
      </p:sp>
    </p:spTree>
    <p:extLst>
      <p:ext uri="{BB962C8B-B14F-4D97-AF65-F5344CB8AC3E}">
        <p14:creationId xmlns:p14="http://schemas.microsoft.com/office/powerpoint/2010/main" val="380044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plots </a:t>
            </a:r>
          </a:p>
          <a:p>
            <a:r>
              <a:rPr lang="en-US" dirty="0"/>
              <a:t>Notice that the residuals are low for the Sawtooth Velocity Model and that even once the D’s and c’s are removed from the AK-135 picks we still see a decent amount of events detected at depths much greater than we’d expect </a:t>
            </a:r>
          </a:p>
        </p:txBody>
      </p:sp>
      <p:sp>
        <p:nvSpPr>
          <p:cNvPr id="4" name="Slide Number Placeholder 3"/>
          <p:cNvSpPr>
            <a:spLocks noGrp="1"/>
          </p:cNvSpPr>
          <p:nvPr>
            <p:ph type="sldNum" sz="quarter" idx="5"/>
          </p:nvPr>
        </p:nvSpPr>
        <p:spPr/>
        <p:txBody>
          <a:bodyPr/>
          <a:lstStyle/>
          <a:p>
            <a:fld id="{EAFCBBD7-AE00-DE4A-A733-A7C2C489EB57}" type="slidenum">
              <a:rPr lang="en-US" smtClean="0"/>
              <a:t>8</a:t>
            </a:fld>
            <a:endParaRPr lang="en-US"/>
          </a:p>
        </p:txBody>
      </p:sp>
    </p:spTree>
    <p:extLst>
      <p:ext uri="{BB962C8B-B14F-4D97-AF65-F5344CB8AC3E}">
        <p14:creationId xmlns:p14="http://schemas.microsoft.com/office/powerpoint/2010/main" val="2834900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dates and point out the energetic sequence's for Challis and the regional station </a:t>
            </a:r>
            <a:r>
              <a:rPr lang="en-US" dirty="0" err="1"/>
              <a:t>deployement</a:t>
            </a:r>
            <a:r>
              <a:rPr lang="en-US" dirty="0"/>
              <a:t> for </a:t>
            </a:r>
            <a:r>
              <a:rPr lang="en-US" dirty="0" err="1"/>
              <a:t>sulphur</a:t>
            </a:r>
            <a:r>
              <a:rPr lang="en-US" dirty="0"/>
              <a:t>, grab the dates for the the </a:t>
            </a:r>
            <a:r>
              <a:rPr lang="en-US" dirty="0" err="1"/>
              <a:t>deployement</a:t>
            </a:r>
            <a:r>
              <a:rPr lang="en-US" dirty="0"/>
              <a:t> of those stations and explain the causation for the lag from the 2</a:t>
            </a:r>
            <a:r>
              <a:rPr lang="en-US" baseline="30000" dirty="0"/>
              <a:t>nd</a:t>
            </a:r>
            <a:r>
              <a:rPr lang="en-US" dirty="0"/>
              <a:t> to 9</a:t>
            </a:r>
            <a:r>
              <a:rPr lang="en-US" baseline="30000" dirty="0"/>
              <a:t>th</a:t>
            </a:r>
            <a:r>
              <a:rPr lang="en-US" dirty="0"/>
              <a:t> of September </a:t>
            </a:r>
          </a:p>
          <a:p>
            <a:endParaRPr lang="en-US" dirty="0"/>
          </a:p>
          <a:p>
            <a:r>
              <a:rPr lang="en-US" dirty="0"/>
              <a:t>Explain the drop of in EQT events at the end of October due to the temporary station being retrieved from the field </a:t>
            </a:r>
          </a:p>
        </p:txBody>
      </p:sp>
      <p:sp>
        <p:nvSpPr>
          <p:cNvPr id="4" name="Slide Number Placeholder 3"/>
          <p:cNvSpPr>
            <a:spLocks noGrp="1"/>
          </p:cNvSpPr>
          <p:nvPr>
            <p:ph type="sldNum" sz="quarter" idx="5"/>
          </p:nvPr>
        </p:nvSpPr>
        <p:spPr/>
        <p:txBody>
          <a:bodyPr/>
          <a:lstStyle/>
          <a:p>
            <a:fld id="{EAFCBBD7-AE00-DE4A-A733-A7C2C489EB57}" type="slidenum">
              <a:rPr lang="en-US" smtClean="0"/>
              <a:t>9</a:t>
            </a:fld>
            <a:endParaRPr lang="en-US"/>
          </a:p>
        </p:txBody>
      </p:sp>
    </p:spTree>
    <p:extLst>
      <p:ext uri="{BB962C8B-B14F-4D97-AF65-F5344CB8AC3E}">
        <p14:creationId xmlns:p14="http://schemas.microsoft.com/office/powerpoint/2010/main" val="174593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depth of the seismogenic zone here compared to the depths from Stanley and explain the difference in the depth of the brittle to ductile transition zone due to the Yellowstone hotspot and Sulphur's geographic location </a:t>
            </a:r>
          </a:p>
        </p:txBody>
      </p:sp>
      <p:sp>
        <p:nvSpPr>
          <p:cNvPr id="4" name="Slide Number Placeholder 3"/>
          <p:cNvSpPr>
            <a:spLocks noGrp="1"/>
          </p:cNvSpPr>
          <p:nvPr>
            <p:ph type="sldNum" sz="quarter" idx="5"/>
          </p:nvPr>
        </p:nvSpPr>
        <p:spPr/>
        <p:txBody>
          <a:bodyPr/>
          <a:lstStyle/>
          <a:p>
            <a:fld id="{EAFCBBD7-AE00-DE4A-A733-A7C2C489EB57}" type="slidenum">
              <a:rPr lang="en-US" smtClean="0"/>
              <a:t>12</a:t>
            </a:fld>
            <a:endParaRPr lang="en-US"/>
          </a:p>
        </p:txBody>
      </p:sp>
    </p:spTree>
    <p:extLst>
      <p:ext uri="{BB962C8B-B14F-4D97-AF65-F5344CB8AC3E}">
        <p14:creationId xmlns:p14="http://schemas.microsoft.com/office/powerpoint/2010/main" val="3371414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79445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1772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2226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56337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8597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0230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495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0228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242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6826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98612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30916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12/7/21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2153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069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622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92887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12/7/21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77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12/7/21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88580160"/>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5.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111/j.1365-246X.1995.tb03540.x" TargetMode="External"/><Relationship Id="rId7" Type="http://schemas.openxmlformats.org/officeDocument/2006/relationships/hyperlink" Target="https://doi.org/10.1785/0220120032" TargetMode="External"/><Relationship Id="rId2" Type="http://schemas.openxmlformats.org/officeDocument/2006/relationships/hyperlink" Target="https://doi.org/10.1785/0220200319" TargetMode="External"/><Relationship Id="rId1" Type="http://schemas.openxmlformats.org/officeDocument/2006/relationships/slideLayout" Target="../slideLayouts/slideLayout2.xml"/><Relationship Id="rId6" Type="http://schemas.openxmlformats.org/officeDocument/2006/relationships/hyperlink" Target="https://doi.org/10.1130/G34095.1" TargetMode="External"/><Relationship Id="rId5" Type="http://schemas.openxmlformats.org/officeDocument/2006/relationships/hyperlink" Target="https://doi.org/10.1130/L200.1" TargetMode="External"/><Relationship Id="rId4" Type="http://schemas.openxmlformats.org/officeDocument/2006/relationships/hyperlink" Target="https://doi.org/10.1785/022018005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6.jpe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2E345D1A-A233-4A4E-B217-3568955DDC5E}"/>
              </a:ext>
            </a:extLst>
          </p:cNvPr>
          <p:cNvPicPr>
            <a:picLocks noChangeAspect="1"/>
          </p:cNvPicPr>
          <p:nvPr/>
        </p:nvPicPr>
        <p:blipFill rotWithShape="1">
          <a:blip r:embed="rId4">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9D18AFB-46CF-F94F-B434-5EB5E6953ECE}"/>
              </a:ext>
            </a:extLst>
          </p:cNvPr>
          <p:cNvSpPr>
            <a:spLocks noGrp="1"/>
          </p:cNvSpPr>
          <p:nvPr>
            <p:ph type="ctrTitle"/>
          </p:nvPr>
        </p:nvSpPr>
        <p:spPr>
          <a:xfrm>
            <a:off x="1370693" y="385764"/>
            <a:ext cx="9702120" cy="3212578"/>
          </a:xfrm>
        </p:spPr>
        <p:txBody>
          <a:bodyPr>
            <a:normAutofit fontScale="90000"/>
          </a:bodyPr>
          <a:lstStyle/>
          <a:p>
            <a:r>
              <a:rPr lang="en-US" dirty="0">
                <a:solidFill>
                  <a:srgbClr val="FFFFFF"/>
                </a:solidFill>
              </a:rPr>
              <a:t>Using machine learning to assist in the aftershock analysis and geologic interpretation for three separate earthquake sequences</a:t>
            </a:r>
            <a:endParaRPr lang="en-US" dirty="0"/>
          </a:p>
        </p:txBody>
      </p:sp>
      <p:sp>
        <p:nvSpPr>
          <p:cNvPr id="3" name="Subtitle 2">
            <a:extLst>
              <a:ext uri="{FF2B5EF4-FFF2-40B4-BE49-F238E27FC236}">
                <a16:creationId xmlns:a16="http://schemas.microsoft.com/office/drawing/2014/main" id="{A14DF26F-E85F-5648-98D1-02135EBF6348}"/>
              </a:ext>
            </a:extLst>
          </p:cNvPr>
          <p:cNvSpPr>
            <a:spLocks noGrp="1"/>
          </p:cNvSpPr>
          <p:nvPr>
            <p:ph type="subTitle" idx="1"/>
          </p:nvPr>
        </p:nvSpPr>
        <p:spPr>
          <a:xfrm>
            <a:off x="1370693" y="3773489"/>
            <a:ext cx="9440034" cy="1049867"/>
          </a:xfrm>
        </p:spPr>
        <p:txBody>
          <a:bodyPr>
            <a:normAutofit/>
          </a:bodyPr>
          <a:lstStyle/>
          <a:p>
            <a:r>
              <a:rPr lang="en-US" dirty="0"/>
              <a:t>Spencer Wilbur</a:t>
            </a:r>
          </a:p>
        </p:txBody>
      </p:sp>
    </p:spTree>
    <p:extLst>
      <p:ext uri="{BB962C8B-B14F-4D97-AF65-F5344CB8AC3E}">
        <p14:creationId xmlns:p14="http://schemas.microsoft.com/office/powerpoint/2010/main" val="1842373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9E78C-2A0E-2A49-97A1-209E079DBCC8}"/>
              </a:ext>
            </a:extLst>
          </p:cNvPr>
          <p:cNvSpPr>
            <a:spLocks noGrp="1"/>
          </p:cNvSpPr>
          <p:nvPr>
            <p:ph type="title"/>
          </p:nvPr>
        </p:nvSpPr>
        <p:spPr>
          <a:xfrm>
            <a:off x="913795" y="113654"/>
            <a:ext cx="10353762" cy="1257300"/>
          </a:xfrm>
        </p:spPr>
        <p:txBody>
          <a:bodyPr/>
          <a:lstStyle/>
          <a:p>
            <a:r>
              <a:rPr lang="en-US" dirty="0">
                <a:solidFill>
                  <a:schemeClr val="accent1"/>
                </a:solidFill>
              </a:rPr>
              <a:t>Quality Assessment from Hypoinverse</a:t>
            </a:r>
          </a:p>
        </p:txBody>
      </p:sp>
      <p:pic>
        <p:nvPicPr>
          <p:cNvPr id="5" name="Content Placeholder 4" descr="Table&#10;&#10;Description automatically generated">
            <a:extLst>
              <a:ext uri="{FF2B5EF4-FFF2-40B4-BE49-F238E27FC236}">
                <a16:creationId xmlns:a16="http://schemas.microsoft.com/office/drawing/2014/main" id="{2D42EBF7-5844-DD4C-A942-509EB2E4E83F}"/>
              </a:ext>
            </a:extLst>
          </p:cNvPr>
          <p:cNvPicPr>
            <a:picLocks noGrp="1" noChangeAspect="1"/>
          </p:cNvPicPr>
          <p:nvPr>
            <p:ph idx="1"/>
          </p:nvPr>
        </p:nvPicPr>
        <p:blipFill rotWithShape="1">
          <a:blip r:embed="rId2"/>
          <a:srcRect l="3994" t="24207" r="47192" b="54933"/>
          <a:stretch/>
        </p:blipFill>
        <p:spPr>
          <a:xfrm>
            <a:off x="8207557" y="1420676"/>
            <a:ext cx="3922778" cy="1257300"/>
          </a:xfrm>
        </p:spPr>
      </p:pic>
      <p:pic>
        <p:nvPicPr>
          <p:cNvPr id="13" name="Picture 12" descr="Table&#10;&#10;Description automatically generated">
            <a:extLst>
              <a:ext uri="{FF2B5EF4-FFF2-40B4-BE49-F238E27FC236}">
                <a16:creationId xmlns:a16="http://schemas.microsoft.com/office/drawing/2014/main" id="{0CF65756-BFF2-8648-90B4-EE4C1D587DB5}"/>
              </a:ext>
            </a:extLst>
          </p:cNvPr>
          <p:cNvPicPr>
            <a:picLocks noChangeAspect="1"/>
          </p:cNvPicPr>
          <p:nvPr/>
        </p:nvPicPr>
        <p:blipFill rotWithShape="1">
          <a:blip r:embed="rId3"/>
          <a:srcRect l="3245" t="24678" r="46996" b="54304"/>
          <a:stretch/>
        </p:blipFill>
        <p:spPr>
          <a:xfrm>
            <a:off x="7730" y="1420676"/>
            <a:ext cx="3968983" cy="1257300"/>
          </a:xfrm>
          <a:prstGeom prst="rect">
            <a:avLst/>
          </a:prstGeom>
        </p:spPr>
      </p:pic>
      <p:pic>
        <p:nvPicPr>
          <p:cNvPr id="15" name="Picture 14" descr="Table&#10;&#10;Description automatically generated">
            <a:extLst>
              <a:ext uri="{FF2B5EF4-FFF2-40B4-BE49-F238E27FC236}">
                <a16:creationId xmlns:a16="http://schemas.microsoft.com/office/drawing/2014/main" id="{B101E285-69D0-384F-B90D-DD2AE9A348DA}"/>
              </a:ext>
            </a:extLst>
          </p:cNvPr>
          <p:cNvPicPr>
            <a:picLocks noChangeAspect="1"/>
          </p:cNvPicPr>
          <p:nvPr/>
        </p:nvPicPr>
        <p:blipFill rotWithShape="1">
          <a:blip r:embed="rId4"/>
          <a:srcRect l="3299" t="23813" r="46942" b="55170"/>
          <a:stretch/>
        </p:blipFill>
        <p:spPr>
          <a:xfrm>
            <a:off x="4113915" y="1420676"/>
            <a:ext cx="3968984" cy="1257300"/>
          </a:xfrm>
          <a:prstGeom prst="rect">
            <a:avLst/>
          </a:prstGeom>
        </p:spPr>
      </p:pic>
      <p:pic>
        <p:nvPicPr>
          <p:cNvPr id="17" name="Picture 16" descr="Chart, line chart&#10;&#10;Description automatically generated">
            <a:extLst>
              <a:ext uri="{FF2B5EF4-FFF2-40B4-BE49-F238E27FC236}">
                <a16:creationId xmlns:a16="http://schemas.microsoft.com/office/drawing/2014/main" id="{6AE3AB1F-048A-C84A-BAB4-E1DA20C8B6CA}"/>
              </a:ext>
            </a:extLst>
          </p:cNvPr>
          <p:cNvPicPr>
            <a:picLocks noChangeAspect="1"/>
          </p:cNvPicPr>
          <p:nvPr/>
        </p:nvPicPr>
        <p:blipFill>
          <a:blip r:embed="rId5"/>
          <a:stretch>
            <a:fillRect/>
          </a:stretch>
        </p:blipFill>
        <p:spPr>
          <a:xfrm>
            <a:off x="8164936" y="2851018"/>
            <a:ext cx="4027065" cy="3020297"/>
          </a:xfrm>
          <a:prstGeom prst="rect">
            <a:avLst/>
          </a:prstGeom>
        </p:spPr>
      </p:pic>
      <p:pic>
        <p:nvPicPr>
          <p:cNvPr id="19" name="Picture 18" descr="Chart, line chart, histogram&#10;&#10;Description automatically generated">
            <a:extLst>
              <a:ext uri="{FF2B5EF4-FFF2-40B4-BE49-F238E27FC236}">
                <a16:creationId xmlns:a16="http://schemas.microsoft.com/office/drawing/2014/main" id="{43C62810-DD80-DA4E-B93A-5BBA40F6E21A}"/>
              </a:ext>
            </a:extLst>
          </p:cNvPr>
          <p:cNvPicPr>
            <a:picLocks noChangeAspect="1"/>
          </p:cNvPicPr>
          <p:nvPr/>
        </p:nvPicPr>
        <p:blipFill>
          <a:blip r:embed="rId6"/>
          <a:stretch>
            <a:fillRect/>
          </a:stretch>
        </p:blipFill>
        <p:spPr>
          <a:xfrm>
            <a:off x="0" y="2851018"/>
            <a:ext cx="4027063" cy="3020297"/>
          </a:xfrm>
          <a:prstGeom prst="rect">
            <a:avLst/>
          </a:prstGeom>
        </p:spPr>
      </p:pic>
      <p:pic>
        <p:nvPicPr>
          <p:cNvPr id="21" name="Picture 20" descr="Chart, line chart&#10;&#10;Description automatically generated">
            <a:extLst>
              <a:ext uri="{FF2B5EF4-FFF2-40B4-BE49-F238E27FC236}">
                <a16:creationId xmlns:a16="http://schemas.microsoft.com/office/drawing/2014/main" id="{EDDF87A5-4D13-7243-89D7-F5C589AAEF90}"/>
              </a:ext>
            </a:extLst>
          </p:cNvPr>
          <p:cNvPicPr>
            <a:picLocks noChangeAspect="1"/>
          </p:cNvPicPr>
          <p:nvPr/>
        </p:nvPicPr>
        <p:blipFill>
          <a:blip r:embed="rId7"/>
          <a:stretch>
            <a:fillRect/>
          </a:stretch>
        </p:blipFill>
        <p:spPr>
          <a:xfrm>
            <a:off x="4082468" y="2851018"/>
            <a:ext cx="4027063" cy="3020297"/>
          </a:xfrm>
          <a:prstGeom prst="rect">
            <a:avLst/>
          </a:prstGeom>
        </p:spPr>
      </p:pic>
    </p:spTree>
    <p:extLst>
      <p:ext uri="{BB962C8B-B14F-4D97-AF65-F5344CB8AC3E}">
        <p14:creationId xmlns:p14="http://schemas.microsoft.com/office/powerpoint/2010/main" val="173384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263C-7C5F-264C-A5F3-215E264498FA}"/>
              </a:ext>
            </a:extLst>
          </p:cNvPr>
          <p:cNvSpPr>
            <a:spLocks noGrp="1"/>
          </p:cNvSpPr>
          <p:nvPr>
            <p:ph type="title"/>
          </p:nvPr>
        </p:nvSpPr>
        <p:spPr>
          <a:xfrm>
            <a:off x="0" y="161364"/>
            <a:ext cx="4572000" cy="591671"/>
          </a:xfrm>
        </p:spPr>
        <p:txBody>
          <a:bodyPr>
            <a:normAutofit fontScale="90000"/>
          </a:bodyPr>
          <a:lstStyle/>
          <a:p>
            <a:r>
              <a:rPr lang="en-US" dirty="0">
                <a:solidFill>
                  <a:schemeClr val="accent1"/>
                </a:solidFill>
              </a:rPr>
              <a:t>Stanley Sequence</a:t>
            </a:r>
          </a:p>
        </p:txBody>
      </p:sp>
      <p:pic>
        <p:nvPicPr>
          <p:cNvPr id="5" name="Picture 4" descr="Graphical user interface&#10;&#10;Description automatically generated with medium confidence">
            <a:extLst>
              <a:ext uri="{FF2B5EF4-FFF2-40B4-BE49-F238E27FC236}">
                <a16:creationId xmlns:a16="http://schemas.microsoft.com/office/drawing/2014/main" id="{B651F917-DADF-2E46-9E04-1562A1D16B90}"/>
              </a:ext>
            </a:extLst>
          </p:cNvPr>
          <p:cNvPicPr>
            <a:picLocks noChangeAspect="1"/>
          </p:cNvPicPr>
          <p:nvPr/>
        </p:nvPicPr>
        <p:blipFill>
          <a:blip r:embed="rId2"/>
          <a:stretch>
            <a:fillRect/>
          </a:stretch>
        </p:blipFill>
        <p:spPr>
          <a:xfrm>
            <a:off x="185979" y="945398"/>
            <a:ext cx="7056894" cy="5292670"/>
          </a:xfrm>
          <a:prstGeom prst="rect">
            <a:avLst/>
          </a:prstGeom>
        </p:spPr>
      </p:pic>
      <p:pic>
        <p:nvPicPr>
          <p:cNvPr id="7" name="Picture 6">
            <a:extLst>
              <a:ext uri="{FF2B5EF4-FFF2-40B4-BE49-F238E27FC236}">
                <a16:creationId xmlns:a16="http://schemas.microsoft.com/office/drawing/2014/main" id="{3F99E5A7-8201-1840-ABD8-08FBA1BA3E14}"/>
              </a:ext>
            </a:extLst>
          </p:cNvPr>
          <p:cNvPicPr>
            <a:picLocks noChangeAspect="1"/>
          </p:cNvPicPr>
          <p:nvPr/>
        </p:nvPicPr>
        <p:blipFill>
          <a:blip r:embed="rId3"/>
          <a:stretch>
            <a:fillRect/>
          </a:stretch>
        </p:blipFill>
        <p:spPr>
          <a:xfrm>
            <a:off x="7434021" y="3390026"/>
            <a:ext cx="4571999" cy="3429001"/>
          </a:xfrm>
          <a:prstGeom prst="rect">
            <a:avLst/>
          </a:prstGeom>
          <a:effectLst>
            <a:outerShdw blurRad="50800" dist="50800" dir="5400000" sx="66000" sy="66000" algn="ctr" rotWithShape="0">
              <a:srgbClr val="000000">
                <a:alpha val="43137"/>
              </a:srgbClr>
            </a:outerShdw>
          </a:effectLst>
        </p:spPr>
      </p:pic>
      <p:pic>
        <p:nvPicPr>
          <p:cNvPr id="11" name="Picture 10">
            <a:extLst>
              <a:ext uri="{FF2B5EF4-FFF2-40B4-BE49-F238E27FC236}">
                <a16:creationId xmlns:a16="http://schemas.microsoft.com/office/drawing/2014/main" id="{4A17E80A-3F48-FC4B-B9B1-2AC70C6BDCF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106000"/>
                    </a14:imgEffect>
                  </a14:imgLayer>
                </a14:imgProps>
              </a:ext>
            </a:extLst>
          </a:blip>
          <a:srcRect t="3569"/>
          <a:stretch/>
        </p:blipFill>
        <p:spPr>
          <a:xfrm>
            <a:off x="7434021" y="161364"/>
            <a:ext cx="4572000" cy="3306610"/>
          </a:xfrm>
          <a:prstGeom prst="rect">
            <a:avLst/>
          </a:prstGeom>
          <a:solidFill>
            <a:schemeClr val="dk1"/>
          </a:solidFill>
          <a:ln>
            <a:solidFill>
              <a:schemeClr val="bg1"/>
            </a:solidFill>
          </a:ln>
          <a:effectLst>
            <a:outerShdw blurRad="50800" dist="50800" dir="5400000" sx="99743" sy="99743"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2121548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7B8C3-3899-E243-8C21-8F82E563DA24}"/>
              </a:ext>
            </a:extLst>
          </p:cNvPr>
          <p:cNvSpPr>
            <a:spLocks noGrp="1"/>
          </p:cNvSpPr>
          <p:nvPr>
            <p:ph type="title"/>
          </p:nvPr>
        </p:nvSpPr>
        <p:spPr>
          <a:xfrm>
            <a:off x="-310570" y="-36161"/>
            <a:ext cx="6155558" cy="986724"/>
          </a:xfrm>
        </p:spPr>
        <p:txBody>
          <a:bodyPr>
            <a:normAutofit/>
          </a:bodyPr>
          <a:lstStyle/>
          <a:p>
            <a:r>
              <a:rPr lang="en-US" dirty="0">
                <a:solidFill>
                  <a:schemeClr val="accent1"/>
                </a:solidFill>
              </a:rPr>
              <a:t>Sulphur Sequence</a:t>
            </a:r>
          </a:p>
        </p:txBody>
      </p:sp>
      <p:pic>
        <p:nvPicPr>
          <p:cNvPr id="5" name="Picture 4" descr="Chart, histogram&#10;&#10;Description automatically generated">
            <a:extLst>
              <a:ext uri="{FF2B5EF4-FFF2-40B4-BE49-F238E27FC236}">
                <a16:creationId xmlns:a16="http://schemas.microsoft.com/office/drawing/2014/main" id="{0F4B05FD-68F3-D84C-B929-E3EB1DC1E952}"/>
              </a:ext>
            </a:extLst>
          </p:cNvPr>
          <p:cNvPicPr>
            <a:picLocks noChangeAspect="1"/>
          </p:cNvPicPr>
          <p:nvPr/>
        </p:nvPicPr>
        <p:blipFill>
          <a:blip r:embed="rId3"/>
          <a:stretch>
            <a:fillRect/>
          </a:stretch>
        </p:blipFill>
        <p:spPr>
          <a:xfrm>
            <a:off x="7521844" y="3411564"/>
            <a:ext cx="4572001" cy="3429001"/>
          </a:xfrm>
          <a:prstGeom prst="rect">
            <a:avLst/>
          </a:prstGeom>
          <a:effectLst>
            <a:outerShdw blurRad="50800" dist="50800" dir="5400000" sx="63947" sy="63947" algn="ctr" rotWithShape="0">
              <a:srgbClr val="000000">
                <a:alpha val="91000"/>
              </a:srgbClr>
            </a:outerShdw>
          </a:effectLst>
        </p:spPr>
      </p:pic>
      <p:pic>
        <p:nvPicPr>
          <p:cNvPr id="7" name="Picture 6" descr="Timeline&#10;&#10;Description automatically generated with low confidence">
            <a:extLst>
              <a:ext uri="{FF2B5EF4-FFF2-40B4-BE49-F238E27FC236}">
                <a16:creationId xmlns:a16="http://schemas.microsoft.com/office/drawing/2014/main" id="{7B708445-24A2-744C-9462-F66F73DA5D84}"/>
              </a:ext>
            </a:extLst>
          </p:cNvPr>
          <p:cNvPicPr>
            <a:picLocks noChangeAspect="1"/>
          </p:cNvPicPr>
          <p:nvPr/>
        </p:nvPicPr>
        <p:blipFill>
          <a:blip r:embed="rId4"/>
          <a:stretch>
            <a:fillRect/>
          </a:stretch>
        </p:blipFill>
        <p:spPr>
          <a:xfrm>
            <a:off x="204060" y="986724"/>
            <a:ext cx="7218767" cy="5414075"/>
          </a:xfrm>
          <a:prstGeom prst="rect">
            <a:avLst/>
          </a:prstGeom>
        </p:spPr>
      </p:pic>
      <p:pic>
        <p:nvPicPr>
          <p:cNvPr id="9" name="Picture 8" descr="Chart, histogram&#10;&#10;Description automatically generated">
            <a:extLst>
              <a:ext uri="{FF2B5EF4-FFF2-40B4-BE49-F238E27FC236}">
                <a16:creationId xmlns:a16="http://schemas.microsoft.com/office/drawing/2014/main" id="{4BE08811-DCCE-2946-9525-C56A833FB493}"/>
              </a:ext>
            </a:extLst>
          </p:cNvPr>
          <p:cNvPicPr>
            <a:picLocks noChangeAspect="1"/>
          </p:cNvPicPr>
          <p:nvPr/>
        </p:nvPicPr>
        <p:blipFill rotWithShape="1">
          <a:blip r:embed="rId5"/>
          <a:srcRect t="4691"/>
          <a:stretch/>
        </p:blipFill>
        <p:spPr>
          <a:xfrm>
            <a:off x="7521845" y="143435"/>
            <a:ext cx="4572000" cy="3268130"/>
          </a:xfrm>
          <a:prstGeom prst="rect">
            <a:avLst/>
          </a:prstGeom>
          <a:effectLst>
            <a:outerShdw blurRad="50800" dist="50800" dir="5400000" sx="102000" sy="102000" algn="ctr" rotWithShape="0">
              <a:schemeClr val="bg1"/>
            </a:outerShdw>
          </a:effectLst>
        </p:spPr>
      </p:pic>
    </p:spTree>
    <p:extLst>
      <p:ext uri="{BB962C8B-B14F-4D97-AF65-F5344CB8AC3E}">
        <p14:creationId xmlns:p14="http://schemas.microsoft.com/office/powerpoint/2010/main" val="3835426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F372-27F0-6940-932E-2E1B0C26F8F0}"/>
              </a:ext>
            </a:extLst>
          </p:cNvPr>
          <p:cNvSpPr>
            <a:spLocks noGrp="1"/>
          </p:cNvSpPr>
          <p:nvPr>
            <p:ph type="title"/>
          </p:nvPr>
        </p:nvSpPr>
        <p:spPr>
          <a:xfrm>
            <a:off x="0" y="0"/>
            <a:ext cx="5038165" cy="955729"/>
          </a:xfrm>
        </p:spPr>
        <p:txBody>
          <a:bodyPr>
            <a:normAutofit/>
          </a:bodyPr>
          <a:lstStyle/>
          <a:p>
            <a:r>
              <a:rPr lang="en-US" dirty="0">
                <a:solidFill>
                  <a:schemeClr val="accent1"/>
                </a:solidFill>
              </a:rPr>
              <a:t>Challis Sequence </a:t>
            </a:r>
          </a:p>
        </p:txBody>
      </p:sp>
      <p:pic>
        <p:nvPicPr>
          <p:cNvPr id="5" name="Picture 4" descr="Chart, histogram&#10;&#10;Description automatically generated">
            <a:extLst>
              <a:ext uri="{FF2B5EF4-FFF2-40B4-BE49-F238E27FC236}">
                <a16:creationId xmlns:a16="http://schemas.microsoft.com/office/drawing/2014/main" id="{BE1F6BBA-2454-B84F-914B-CBFF7426BE66}"/>
              </a:ext>
            </a:extLst>
          </p:cNvPr>
          <p:cNvPicPr>
            <a:picLocks noChangeAspect="1"/>
          </p:cNvPicPr>
          <p:nvPr/>
        </p:nvPicPr>
        <p:blipFill>
          <a:blip r:embed="rId3"/>
          <a:stretch>
            <a:fillRect/>
          </a:stretch>
        </p:blipFill>
        <p:spPr>
          <a:xfrm>
            <a:off x="7444352" y="3303494"/>
            <a:ext cx="4572000" cy="3429000"/>
          </a:xfrm>
          <a:prstGeom prst="rect">
            <a:avLst/>
          </a:prstGeom>
          <a:effectLst>
            <a:outerShdw blurRad="50800" dist="50800" dir="5400000" sx="20000" sy="20000" algn="ctr" rotWithShape="0">
              <a:srgbClr val="000000">
                <a:alpha val="91000"/>
              </a:srgbClr>
            </a:outerShdw>
          </a:effectLst>
        </p:spPr>
      </p:pic>
      <p:pic>
        <p:nvPicPr>
          <p:cNvPr id="7" name="Picture 6" descr="A picture containing chart&#10;&#10;Description automatically generated">
            <a:extLst>
              <a:ext uri="{FF2B5EF4-FFF2-40B4-BE49-F238E27FC236}">
                <a16:creationId xmlns:a16="http://schemas.microsoft.com/office/drawing/2014/main" id="{45866FCE-1253-7F44-9051-A30B56408BFC}"/>
              </a:ext>
            </a:extLst>
          </p:cNvPr>
          <p:cNvPicPr>
            <a:picLocks noChangeAspect="1"/>
          </p:cNvPicPr>
          <p:nvPr/>
        </p:nvPicPr>
        <p:blipFill>
          <a:blip r:embed="rId4"/>
          <a:stretch>
            <a:fillRect/>
          </a:stretch>
        </p:blipFill>
        <p:spPr>
          <a:xfrm>
            <a:off x="0" y="955729"/>
            <a:ext cx="7360217" cy="5520163"/>
          </a:xfrm>
          <a:prstGeom prst="rect">
            <a:avLst/>
          </a:prstGeom>
        </p:spPr>
      </p:pic>
      <p:pic>
        <p:nvPicPr>
          <p:cNvPr id="9" name="Picture 8" descr="Chart, histogram&#10;&#10;Description automatically generated">
            <a:extLst>
              <a:ext uri="{FF2B5EF4-FFF2-40B4-BE49-F238E27FC236}">
                <a16:creationId xmlns:a16="http://schemas.microsoft.com/office/drawing/2014/main" id="{EC60E79A-0B1C-8541-BB76-EA8F94428F84}"/>
              </a:ext>
            </a:extLst>
          </p:cNvPr>
          <p:cNvPicPr>
            <a:picLocks noChangeAspect="1"/>
          </p:cNvPicPr>
          <p:nvPr/>
        </p:nvPicPr>
        <p:blipFill rotWithShape="1">
          <a:blip r:embed="rId5"/>
          <a:srcRect t="3660"/>
          <a:stretch/>
        </p:blipFill>
        <p:spPr>
          <a:xfrm>
            <a:off x="7444352" y="125506"/>
            <a:ext cx="4572000" cy="3303494"/>
          </a:xfrm>
          <a:prstGeom prst="rect">
            <a:avLst/>
          </a:prstGeom>
          <a:effectLst>
            <a:outerShdw blurRad="50800" dist="50800" dir="5400000" sx="102929" sy="102929" algn="ctr" rotWithShape="0">
              <a:srgbClr val="000000">
                <a:alpha val="94000"/>
              </a:srgbClr>
            </a:outerShdw>
          </a:effectLst>
        </p:spPr>
      </p:pic>
    </p:spTree>
    <p:extLst>
      <p:ext uri="{BB962C8B-B14F-4D97-AF65-F5344CB8AC3E}">
        <p14:creationId xmlns:p14="http://schemas.microsoft.com/office/powerpoint/2010/main" val="3990755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country&#10;&#10;Description automatically generated with low confidence">
            <a:extLst>
              <a:ext uri="{FF2B5EF4-FFF2-40B4-BE49-F238E27FC236}">
                <a16:creationId xmlns:a16="http://schemas.microsoft.com/office/drawing/2014/main" id="{70EEB973-BAB9-5C49-9EFB-7B48CAE8FDA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697" b="90000" l="1255" r="99961">
                        <a14:foregroundMark x1="58431" y1="11242" x2="39686" y2="6939"/>
                        <a14:foregroundMark x1="39686" y1="6939" x2="28863" y2="8303"/>
                        <a14:foregroundMark x1="28863" y1="8303" x2="19569" y2="11727"/>
                        <a14:foregroundMark x1="19569" y1="11727" x2="12275" y2="17667"/>
                        <a14:foregroundMark x1="12275" y1="17667" x2="8314" y2="24636"/>
                        <a14:foregroundMark x1="8314" y1="24636" x2="7804" y2="34697"/>
                        <a14:foregroundMark x1="431" y1="49636" x2="1255" y2="20788"/>
                        <a14:foregroundMark x1="1255" y1="20788" x2="1255" y2="21364"/>
                        <a14:foregroundMark x1="588" y1="20273" x2="745" y2="5727"/>
                        <a14:foregroundMark x1="745" y1="5727" x2="10039" y2="2576"/>
                        <a14:foregroundMark x1="10039" y1="2576" x2="34314" y2="3727"/>
                        <a14:foregroundMark x1="34314" y1="3727" x2="56275" y2="2970"/>
                        <a14:foregroundMark x1="56275" y1="2970" x2="88078" y2="12970"/>
                        <a14:foregroundMark x1="88078" y1="12970" x2="92627" y2="19424"/>
                        <a14:foregroundMark x1="92627" y1="19424" x2="83216" y2="21727"/>
                        <a14:foregroundMark x1="83216" y1="21727" x2="57961" y2="22606"/>
                        <a14:foregroundMark x1="98612" y1="25072" x2="97412" y2="1697"/>
                        <a14:foregroundMark x1="97412" y1="1697" x2="58588" y2="3455"/>
                        <a14:foregroundMark x1="67529" y1="8667" x2="67529" y2="16303"/>
                        <a14:foregroundMark x1="67529" y1="16303" x2="66000" y2="8273"/>
                        <a14:foregroundMark x1="66000" y1="8273" x2="64353" y2="15182"/>
                        <a14:foregroundMark x1="64353" y1="15182" x2="67569" y2="5485"/>
                        <a14:foregroundMark x1="67569" y1="5485" x2="66745" y2="14121"/>
                        <a14:foregroundMark x1="66745" y1="14121" x2="68824" y2="12364"/>
                        <a14:foregroundMark x1="98745" y1="23394" x2="99373" y2="23394"/>
                        <a14:backgroundMark x1="98415" y1="24138" x2="99333" y2="24212"/>
                        <a14:backgroundMark x1="96314" y1="23970" x2="98268" y2="24127"/>
                        <a14:backgroundMark x1="98033" y1="24471" x2="96941" y2="24333"/>
                        <a14:backgroundMark x1="98863" y1="24576" x2="98056" y2="24474"/>
                        <a14:backgroundMark x1="98235" y1="26121" x2="97922" y2="25576"/>
                        <a14:backgroundMark x1="98667" y1="24667" x2="98667" y2="25485"/>
                        <a14:backgroundMark x1="98471" y1="24212" x2="97843" y2="24364"/>
                        <a14:backgroundMark x1="98667" y1="24606" x2="98039" y2="24667"/>
                        <a14:backgroundMark x1="98471" y1="24364" x2="97608" y2="24455"/>
                        <a14:backgroundMark x1="98471" y1="24030" x2="98235" y2="24667"/>
                      </a14:backgroundRemoval>
                    </a14:imgEffect>
                  </a14:imgLayer>
                </a14:imgProps>
              </a:ext>
            </a:extLst>
          </a:blip>
          <a:srcRect b="49542"/>
          <a:stretch/>
        </p:blipFill>
        <p:spPr>
          <a:xfrm>
            <a:off x="6837564" y="3460378"/>
            <a:ext cx="5203258" cy="3397622"/>
          </a:xfrm>
          <a:prstGeom prst="rect">
            <a:avLst/>
          </a:prstGeom>
        </p:spPr>
      </p:pic>
      <p:pic>
        <p:nvPicPr>
          <p:cNvPr id="7" name="Picture 6" descr="Map&#10;&#10;Description automatically generated">
            <a:extLst>
              <a:ext uri="{FF2B5EF4-FFF2-40B4-BE49-F238E27FC236}">
                <a16:creationId xmlns:a16="http://schemas.microsoft.com/office/drawing/2014/main" id="{59AD4245-7DBB-EE4E-883A-C3CAFA4CD43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879" b="90000" l="314" r="97294">
                        <a14:foregroundMark x1="9725" y1="22364" x2="9725" y2="22364"/>
                        <a14:foregroundMark x1="7020" y1="20636" x2="13020" y2="35636"/>
                        <a14:foregroundMark x1="13020" y1="35636" x2="22745" y2="34788"/>
                        <a14:foregroundMark x1="22745" y1="34788" x2="27608" y2="30273"/>
                        <a14:foregroundMark x1="6863" y1="21364" x2="7490" y2="34333"/>
                        <a14:foregroundMark x1="7490" y1="34333" x2="7490" y2="34333"/>
                        <a14:foregroundMark x1="314" y1="25697" x2="941" y2="42606"/>
                        <a14:foregroundMark x1="6706" y1="5212" x2="22275" y2="5333"/>
                        <a14:foregroundMark x1="22275" y1="5333" x2="50000" y2="4091"/>
                        <a14:foregroundMark x1="65647" y1="2485" x2="72039" y2="8424"/>
                        <a14:foregroundMark x1="72039" y1="8424" x2="79686" y2="9636"/>
                        <a14:foregroundMark x1="77294" y1="5818" x2="84118" y2="13212"/>
                        <a14:foregroundMark x1="84118" y1="13212" x2="79765" y2="6515"/>
                        <a14:foregroundMark x1="79765" y1="6515" x2="70549" y2="11242"/>
                        <a14:foregroundMark x1="70549" y1="11242" x2="79176" y2="14727"/>
                        <a14:foregroundMark x1="79176" y1="14727" x2="64902" y2="11879"/>
                        <a14:foregroundMark x1="64902" y1="11879" x2="63098" y2="18818"/>
                        <a14:foregroundMark x1="63098" y1="18818" x2="73647" y2="21273"/>
                        <a14:foregroundMark x1="73647" y1="21273" x2="87176" y2="19879"/>
                        <a14:foregroundMark x1="87176" y1="19879" x2="96000" y2="17000"/>
                        <a14:foregroundMark x1="96000" y1="17000" x2="97294" y2="2545"/>
                        <a14:foregroundMark x1="97294" y1="2545" x2="63255" y2="1879"/>
                        <a14:foregroundMark x1="75216" y1="22848" x2="67882" y2="22727"/>
                        <a14:foregroundMark x1="67882" y1="22727" x2="57176" y2="22242"/>
                        <a14:foregroundMark x1="14980" y1="46788" x2="5725" y2="45333"/>
                        <a14:foregroundMark x1="5725" y1="45333" x2="13569" y2="47182"/>
                      </a14:backgroundRemoval>
                    </a14:imgEffect>
                  </a14:imgLayer>
                </a14:imgProps>
              </a:ext>
            </a:extLst>
          </a:blip>
          <a:srcRect t="-1616" b="51158"/>
          <a:stretch/>
        </p:blipFill>
        <p:spPr>
          <a:xfrm>
            <a:off x="0" y="-143436"/>
            <a:ext cx="6861715" cy="4480560"/>
          </a:xfrm>
          <a:prstGeom prst="rect">
            <a:avLst/>
          </a:prstGeom>
        </p:spPr>
      </p:pic>
      <p:pic>
        <p:nvPicPr>
          <p:cNvPr id="9" name="Picture 8" descr="A picture containing map&#10;&#10;Description automatically generated">
            <a:extLst>
              <a:ext uri="{FF2B5EF4-FFF2-40B4-BE49-F238E27FC236}">
                <a16:creationId xmlns:a16="http://schemas.microsoft.com/office/drawing/2014/main" id="{4D48B9DB-999F-DB40-B5B7-0C17D99477E3}"/>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394" b="90000" l="1765" r="98902">
                        <a14:foregroundMark x1="62431" y1="31848" x2="80980" y2="30848"/>
                        <a14:foregroundMark x1="80980" y1="30848" x2="90431" y2="31000"/>
                        <a14:foregroundMark x1="90431" y1="31000" x2="98745" y2="27152"/>
                        <a14:foregroundMark x1="98745" y1="27152" x2="92980" y2="17545"/>
                        <a14:foregroundMark x1="92980" y1="17545" x2="60392" y2="8606"/>
                        <a14:foregroundMark x1="60392" y1="8606" x2="13333" y2="9515"/>
                        <a14:foregroundMark x1="13333" y1="9515" x2="2745" y2="10909"/>
                        <a14:foregroundMark x1="2745" y1="10909" x2="1765" y2="14152"/>
                        <a14:foregroundMark x1="91903" y1="32110" x2="85647" y2="26061"/>
                        <a14:foregroundMark x1="85647" y1="26061" x2="85137" y2="25939"/>
                        <a14:foregroundMark x1="93137" y1="29727" x2="98941" y2="30303"/>
                        <a14:foregroundMark x1="98196" y1="28455" x2="98196" y2="6485"/>
                        <a14:foregroundMark x1="98196" y1="6485" x2="91608" y2="1394"/>
                        <a14:foregroundMark x1="91608" y1="1394" x2="31725" y2="9394"/>
                        <a14:foregroundMark x1="85490" y1="23424" x2="75059" y2="18212"/>
                        <a14:foregroundMark x1="75059" y1="18212" x2="65176" y2="17576"/>
                        <a14:foregroundMark x1="65176" y1="17576" x2="59647" y2="24939"/>
                        <a14:foregroundMark x1="59647" y1="24939" x2="64000" y2="31485"/>
                        <a14:foregroundMark x1="64000" y1="31485" x2="73216" y2="31879"/>
                        <a14:foregroundMark x1="73216" y1="31879" x2="84000" y2="26758"/>
                        <a14:foregroundMark x1="84000" y1="26758" x2="75451" y2="20485"/>
                        <a14:foregroundMark x1="75451" y1="20485" x2="69137" y2="21182"/>
                        <a14:foregroundMark x1="66588" y1="21182" x2="66353" y2="28121"/>
                        <a14:foregroundMark x1="66353" y1="28121" x2="76510" y2="26636"/>
                        <a14:foregroundMark x1="76510" y1="26636" x2="68941" y2="20242"/>
                        <a14:foregroundMark x1="68941" y1="20242" x2="58627" y2="20606"/>
                        <a14:backgroundMark x1="92667" y1="32545" x2="91647" y2="32545"/>
                        <a14:backgroundMark x1="92157" y1="32636" x2="90902" y2="32727"/>
                        <a14:backgroundMark x1="92275" y1="32424" x2="91294" y2="32545"/>
                        <a14:backgroundMark x1="92157" y1="32545" x2="91020" y2="32636"/>
                      </a14:backgroundRemoval>
                    </a14:imgEffect>
                  </a14:imgLayer>
                </a14:imgProps>
              </a:ext>
            </a:extLst>
          </a:blip>
          <a:srcRect b="49542"/>
          <a:stretch/>
        </p:blipFill>
        <p:spPr>
          <a:xfrm>
            <a:off x="6837564" y="1"/>
            <a:ext cx="5299364" cy="3460377"/>
          </a:xfrm>
          <a:prstGeom prst="rect">
            <a:avLst/>
          </a:prstGeom>
        </p:spPr>
      </p:pic>
      <p:sp>
        <p:nvSpPr>
          <p:cNvPr id="10" name="TextBox 9">
            <a:extLst>
              <a:ext uri="{FF2B5EF4-FFF2-40B4-BE49-F238E27FC236}">
                <a16:creationId xmlns:a16="http://schemas.microsoft.com/office/drawing/2014/main" id="{303D14DC-E1D5-844F-9E8F-C1AB3325DEAE}"/>
              </a:ext>
            </a:extLst>
          </p:cNvPr>
          <p:cNvSpPr txBox="1"/>
          <p:nvPr/>
        </p:nvSpPr>
        <p:spPr>
          <a:xfrm>
            <a:off x="233082" y="4536140"/>
            <a:ext cx="6042212" cy="2031325"/>
          </a:xfrm>
          <a:prstGeom prst="rect">
            <a:avLst/>
          </a:prstGeom>
          <a:noFill/>
        </p:spPr>
        <p:txBody>
          <a:bodyPr wrap="square" rtlCol="0">
            <a:spAutoFit/>
          </a:bodyPr>
          <a:lstStyle/>
          <a:p>
            <a:pPr marL="285750" indent="-285750">
              <a:buFont typeface="Wingdings" pitchFamily="2" charset="2"/>
              <a:buChar char="v"/>
            </a:pPr>
            <a:r>
              <a:rPr lang="en-US" dirty="0"/>
              <a:t>The Stanley and Sulphur Sequence provided the largest quantity of A’ and B’s as seen on the map </a:t>
            </a:r>
          </a:p>
          <a:p>
            <a:pPr marL="285750" indent="-285750">
              <a:buFont typeface="Wingdings" pitchFamily="2" charset="2"/>
              <a:buChar char="v"/>
            </a:pPr>
            <a:r>
              <a:rPr lang="en-US" dirty="0"/>
              <a:t>The map of Challis to the left show A’s, B’s, C’s and D’s due to the poor residuals and that 80% of the data were determined to be D’s. </a:t>
            </a:r>
          </a:p>
          <a:p>
            <a:pPr marL="285750" indent="-285750">
              <a:buFont typeface="Wingdings" pitchFamily="2" charset="2"/>
              <a:buChar char="v"/>
            </a:pPr>
            <a:r>
              <a:rPr lang="en-US" dirty="0"/>
              <a:t>May be possible to improve upon these preliminary results by using an inverted velocity model </a:t>
            </a:r>
          </a:p>
        </p:txBody>
      </p:sp>
    </p:spTree>
    <p:extLst>
      <p:ext uri="{BB962C8B-B14F-4D97-AF65-F5344CB8AC3E}">
        <p14:creationId xmlns:p14="http://schemas.microsoft.com/office/powerpoint/2010/main" val="852365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472EC-88AC-1A40-844A-E6085F7C32A4}"/>
              </a:ext>
            </a:extLst>
          </p:cNvPr>
          <p:cNvSpPr>
            <a:spLocks noGrp="1"/>
          </p:cNvSpPr>
          <p:nvPr>
            <p:ph type="title"/>
          </p:nvPr>
        </p:nvSpPr>
        <p:spPr>
          <a:xfrm>
            <a:off x="402050" y="200722"/>
            <a:ext cx="3334622" cy="732557"/>
          </a:xfrm>
        </p:spPr>
        <p:txBody>
          <a:bodyPr anchor="b">
            <a:normAutofit/>
          </a:bodyPr>
          <a:lstStyle/>
          <a:p>
            <a:pPr algn="l"/>
            <a:r>
              <a:rPr lang="en-US" sz="2800" dirty="0">
                <a:solidFill>
                  <a:schemeClr val="accent1"/>
                </a:solidFill>
              </a:rPr>
              <a:t>Moving Forward….</a:t>
            </a:r>
          </a:p>
        </p:txBody>
      </p:sp>
      <p:sp>
        <p:nvSpPr>
          <p:cNvPr id="3" name="Content Placeholder 2">
            <a:extLst>
              <a:ext uri="{FF2B5EF4-FFF2-40B4-BE49-F238E27FC236}">
                <a16:creationId xmlns:a16="http://schemas.microsoft.com/office/drawing/2014/main" id="{5E8E00F0-1726-4944-B561-825AA2D75885}"/>
              </a:ext>
            </a:extLst>
          </p:cNvPr>
          <p:cNvSpPr>
            <a:spLocks noGrp="1"/>
          </p:cNvSpPr>
          <p:nvPr>
            <p:ph idx="1"/>
          </p:nvPr>
        </p:nvSpPr>
        <p:spPr>
          <a:xfrm>
            <a:off x="913795" y="1732449"/>
            <a:ext cx="3078749" cy="4058751"/>
          </a:xfrm>
        </p:spPr>
        <p:txBody>
          <a:bodyPr anchor="t">
            <a:normAutofit/>
          </a:bodyPr>
          <a:lstStyle/>
          <a:p>
            <a:r>
              <a:rPr lang="en-US" sz="1600" dirty="0">
                <a:effectLst/>
              </a:rPr>
              <a:t>The next step is to determine whether a different velocity model for Challis could improve the quality of our picks. </a:t>
            </a:r>
          </a:p>
          <a:p>
            <a:r>
              <a:rPr lang="en-US" sz="1600" dirty="0">
                <a:effectLst/>
              </a:rPr>
              <a:t>Apart from the velocity model, I intend to use the data we have currently, and filter events based on vertical and horizontal error and the travel time residual. </a:t>
            </a:r>
          </a:p>
        </p:txBody>
      </p:sp>
      <p:pic>
        <p:nvPicPr>
          <p:cNvPr id="79" name="Picture 78">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7174" name="Picture 6" descr="Sawtooth Range, Idaho | Mountain Photography by Jack Brauer">
            <a:extLst>
              <a:ext uri="{FF2B5EF4-FFF2-40B4-BE49-F238E27FC236}">
                <a16:creationId xmlns:a16="http://schemas.microsoft.com/office/drawing/2014/main" id="{8F403C3B-AD60-604A-A3D9-0D2CCFAE6E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35" r="-1" b="4333"/>
          <a:stretch/>
        </p:blipFill>
        <p:spPr bwMode="auto">
          <a:xfrm>
            <a:off x="4312865" y="10"/>
            <a:ext cx="787913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95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695A-B29B-4D4A-A43B-92D3BC8C7E87}"/>
              </a:ext>
            </a:extLst>
          </p:cNvPr>
          <p:cNvSpPr>
            <a:spLocks noGrp="1"/>
          </p:cNvSpPr>
          <p:nvPr>
            <p:ph type="title"/>
          </p:nvPr>
        </p:nvSpPr>
        <p:spPr>
          <a:xfrm>
            <a:off x="719485" y="-190499"/>
            <a:ext cx="10353762" cy="1257300"/>
          </a:xfrm>
        </p:spPr>
        <p:txBody>
          <a:bodyPr/>
          <a:lstStyle/>
          <a:p>
            <a:r>
              <a:rPr lang="en-US" dirty="0">
                <a:solidFill>
                  <a:schemeClr val="accent1"/>
                </a:solidFill>
              </a:rPr>
              <a:t>References </a:t>
            </a:r>
          </a:p>
        </p:txBody>
      </p:sp>
      <p:sp>
        <p:nvSpPr>
          <p:cNvPr id="3" name="Content Placeholder 2">
            <a:extLst>
              <a:ext uri="{FF2B5EF4-FFF2-40B4-BE49-F238E27FC236}">
                <a16:creationId xmlns:a16="http://schemas.microsoft.com/office/drawing/2014/main" id="{297C2DE1-0628-604F-9CF5-588122C633E2}"/>
              </a:ext>
            </a:extLst>
          </p:cNvPr>
          <p:cNvSpPr>
            <a:spLocks noGrp="1"/>
          </p:cNvSpPr>
          <p:nvPr>
            <p:ph idx="1"/>
          </p:nvPr>
        </p:nvSpPr>
        <p:spPr>
          <a:xfrm>
            <a:off x="913795" y="777240"/>
            <a:ext cx="10353762" cy="5013959"/>
          </a:xfrm>
        </p:spPr>
        <p:txBody>
          <a:bodyPr>
            <a:noAutofit/>
          </a:bodyPr>
          <a:lstStyle/>
          <a:p>
            <a:r>
              <a:rPr lang="en-US" sz="1200" dirty="0">
                <a:effectLst/>
              </a:rPr>
              <a:t>Dewey, J. W. (1987). Instrumental Seismicity of Central Idaho </a:t>
            </a:r>
            <a:r>
              <a:rPr lang="en-US" sz="1200" i="1" dirty="0">
                <a:effectLst/>
              </a:rPr>
              <a:t>et a1., 1985). 1</a:t>
            </a:r>
            <a:r>
              <a:rPr lang="en-US" sz="1200" dirty="0">
                <a:effectLst/>
              </a:rPr>
              <a:t>. </a:t>
            </a:r>
            <a:r>
              <a:rPr lang="en-US" sz="1200" i="1" dirty="0">
                <a:effectLst/>
              </a:rPr>
              <a:t>June</a:t>
            </a:r>
            <a:r>
              <a:rPr lang="en-US" sz="1200" dirty="0">
                <a:effectLst/>
              </a:rPr>
              <a:t>, 819–836.</a:t>
            </a:r>
          </a:p>
          <a:p>
            <a:r>
              <a:rPr lang="en-US" sz="1200" dirty="0" err="1">
                <a:effectLst/>
              </a:rPr>
              <a:t>Crotwell</a:t>
            </a:r>
            <a:r>
              <a:rPr lang="en-US" sz="1200" dirty="0">
                <a:effectLst/>
              </a:rPr>
              <a:t>, H. P., Owens, T. J., &amp; </a:t>
            </a:r>
            <a:r>
              <a:rPr lang="en-US" sz="1200" dirty="0" err="1">
                <a:effectLst/>
              </a:rPr>
              <a:t>Ritsema</a:t>
            </a:r>
            <a:r>
              <a:rPr lang="en-US" sz="1200" dirty="0">
                <a:effectLst/>
              </a:rPr>
              <a:t>, J. (1999). </a:t>
            </a:r>
            <a:r>
              <a:rPr lang="en-US" sz="1200" i="1" dirty="0">
                <a:effectLst/>
              </a:rPr>
              <a:t>The </a:t>
            </a:r>
            <a:r>
              <a:rPr lang="en-US" sz="1200" i="1" dirty="0" err="1">
                <a:effectLst/>
              </a:rPr>
              <a:t>TauP</a:t>
            </a:r>
            <a:r>
              <a:rPr lang="en-US" sz="1200" i="1" dirty="0">
                <a:effectLst/>
              </a:rPr>
              <a:t> Too ~ kit : </a:t>
            </a:r>
            <a:r>
              <a:rPr lang="en-US" sz="1200" i="1" dirty="0" err="1">
                <a:effectLst/>
              </a:rPr>
              <a:t>Flexib</a:t>
            </a:r>
            <a:r>
              <a:rPr lang="en-US" sz="1200" i="1" dirty="0">
                <a:effectLst/>
              </a:rPr>
              <a:t> / e Seismic Travel-time and Ray-path Utilities</a:t>
            </a:r>
            <a:r>
              <a:rPr lang="en-US" sz="1200" dirty="0">
                <a:effectLst/>
              </a:rPr>
              <a:t>. </a:t>
            </a:r>
            <a:r>
              <a:rPr lang="en-US" sz="1200" i="1" dirty="0">
                <a:effectLst/>
              </a:rPr>
              <a:t>70</a:t>
            </a:r>
            <a:r>
              <a:rPr lang="en-US" sz="1200" dirty="0">
                <a:effectLst/>
              </a:rPr>
              <a:t>(April), 154–160.</a:t>
            </a:r>
          </a:p>
          <a:p>
            <a:r>
              <a:rPr lang="en-US" sz="1200" dirty="0">
                <a:effectLst/>
              </a:rPr>
              <a:t>Liberty, L. M., </a:t>
            </a:r>
            <a:r>
              <a:rPr lang="en-US" sz="1200" dirty="0" err="1">
                <a:effectLst/>
              </a:rPr>
              <a:t>Lifton</a:t>
            </a:r>
            <a:r>
              <a:rPr lang="en-US" sz="1200" dirty="0">
                <a:effectLst/>
              </a:rPr>
              <a:t>, Z. M., &amp; Dylan Mikesell, T. (2021). The 31 March 2020 Mw 6.5 Stanley, Idaho, earthquake: </a:t>
            </a:r>
            <a:r>
              <a:rPr lang="en-US" sz="1200" dirty="0" err="1">
                <a:effectLst/>
              </a:rPr>
              <a:t>Seismotectonics</a:t>
            </a:r>
            <a:r>
              <a:rPr lang="en-US" sz="1200" dirty="0">
                <a:effectLst/>
              </a:rPr>
              <a:t> and preliminary aftershock analysis. </a:t>
            </a:r>
            <a:r>
              <a:rPr lang="en-US" sz="1200" i="1" dirty="0">
                <a:effectLst/>
              </a:rPr>
              <a:t>Seismological Research Letters</a:t>
            </a:r>
            <a:r>
              <a:rPr lang="en-US" sz="1200" dirty="0">
                <a:effectLst/>
              </a:rPr>
              <a:t>, </a:t>
            </a:r>
            <a:r>
              <a:rPr lang="en-US" sz="1200" i="1" dirty="0">
                <a:effectLst/>
              </a:rPr>
              <a:t>92</a:t>
            </a:r>
            <a:r>
              <a:rPr lang="en-US" sz="1200" dirty="0">
                <a:effectLst/>
              </a:rPr>
              <a:t>(2), 663–678. </a:t>
            </a:r>
            <a:r>
              <a:rPr lang="en-US" sz="1200" u="sng" dirty="0">
                <a:effectLst/>
                <a:hlinkClick r:id="rId2"/>
              </a:rPr>
              <a:t>https://doi.org/10.1785/0220200319</a:t>
            </a:r>
            <a:endParaRPr lang="en-US" sz="1200" dirty="0">
              <a:effectLst/>
            </a:endParaRPr>
          </a:p>
          <a:p>
            <a:r>
              <a:rPr lang="en-US" sz="1200" dirty="0">
                <a:effectLst/>
              </a:rPr>
              <a:t>Geiger, L. (1912). Probability method for the determination of earthquake epicenters from the arrival time only. Bulletin </a:t>
            </a:r>
            <a:r>
              <a:rPr lang="en-US" sz="1200" dirty="0" err="1">
                <a:effectLst/>
              </a:rPr>
              <a:t>ofSaint</a:t>
            </a:r>
            <a:r>
              <a:rPr lang="en-US" sz="1200" dirty="0">
                <a:effectLst/>
              </a:rPr>
              <a:t> Louis University, 8, 60–71</a:t>
            </a:r>
          </a:p>
          <a:p>
            <a:r>
              <a:rPr lang="en-US" sz="1200" dirty="0">
                <a:effectLst/>
              </a:rPr>
              <a:t>Kennett B.L.N., E.R. </a:t>
            </a:r>
            <a:r>
              <a:rPr lang="en-US" sz="1200" dirty="0" err="1">
                <a:effectLst/>
              </a:rPr>
              <a:t>Engdahl</a:t>
            </a:r>
            <a:r>
              <a:rPr lang="en-US" sz="1200" dirty="0">
                <a:effectLst/>
              </a:rPr>
              <a:t> and R. </a:t>
            </a:r>
            <a:r>
              <a:rPr lang="en-US" sz="1200" dirty="0" err="1">
                <a:effectLst/>
              </a:rPr>
              <a:t>Buland</a:t>
            </a:r>
            <a:r>
              <a:rPr lang="en-US" sz="1200" dirty="0">
                <a:effectLst/>
              </a:rPr>
              <a:t>. 1995. “Constraints on seismic velocities in the earth from travel times” </a:t>
            </a:r>
            <a:r>
              <a:rPr lang="en-US" sz="1200" dirty="0" err="1">
                <a:effectLst/>
              </a:rPr>
              <a:t>Geophys</a:t>
            </a:r>
            <a:r>
              <a:rPr lang="en-US" sz="1200" dirty="0">
                <a:effectLst/>
              </a:rPr>
              <a:t>. J. Int. 122, 108–124. </a:t>
            </a:r>
            <a:r>
              <a:rPr lang="en-US" sz="1200" dirty="0">
                <a:effectLst/>
                <a:hlinkClick r:id="rId3"/>
              </a:rPr>
              <a:t>https://doi.org/10.1111/j.1365-246X.1995.tb03540.x</a:t>
            </a:r>
            <a:endParaRPr lang="en-US" sz="1200" dirty="0">
              <a:effectLst/>
            </a:endParaRPr>
          </a:p>
          <a:p>
            <a:r>
              <a:rPr lang="en-US" sz="1200" dirty="0">
                <a:effectLst/>
              </a:rPr>
              <a:t>Koper, K. D., Pankow, K. L., </a:t>
            </a:r>
            <a:r>
              <a:rPr lang="en-US" sz="1200" dirty="0" err="1">
                <a:effectLst/>
              </a:rPr>
              <a:t>Pechmann</a:t>
            </a:r>
            <a:r>
              <a:rPr lang="en-US" sz="1200" dirty="0">
                <a:effectLst/>
              </a:rPr>
              <a:t>, J. C., Hale, J. M., </a:t>
            </a:r>
            <a:r>
              <a:rPr lang="en-US" sz="1200" dirty="0" err="1">
                <a:effectLst/>
              </a:rPr>
              <a:t>Burlacu</a:t>
            </a:r>
            <a:r>
              <a:rPr lang="en-US" sz="1200" dirty="0">
                <a:effectLst/>
              </a:rPr>
              <a:t>, R., </a:t>
            </a:r>
            <a:r>
              <a:rPr lang="en-US" sz="1200" dirty="0" err="1">
                <a:effectLst/>
              </a:rPr>
              <a:t>Yeck</a:t>
            </a:r>
            <a:r>
              <a:rPr lang="en-US" sz="1200" dirty="0">
                <a:effectLst/>
              </a:rPr>
              <a:t>, W. L., Benz, H. M., Herrmann, R. B., </a:t>
            </a:r>
            <a:r>
              <a:rPr lang="en-US" sz="1200" dirty="0" err="1">
                <a:effectLst/>
              </a:rPr>
              <a:t>Trugman</a:t>
            </a:r>
            <a:r>
              <a:rPr lang="en-US" sz="1200" dirty="0">
                <a:effectLst/>
              </a:rPr>
              <a:t>, D. T., &amp; Shearer, P. M. (2018). </a:t>
            </a:r>
            <a:r>
              <a:rPr lang="en-US" sz="1200" dirty="0" err="1">
                <a:effectLst/>
              </a:rPr>
              <a:t>Afterslip</a:t>
            </a:r>
            <a:r>
              <a:rPr lang="en-US" sz="1200" dirty="0">
                <a:effectLst/>
              </a:rPr>
              <a:t> Enhanced Aftershock Activity During the 2017 Earthquake Sequence Near Sulphur Peak, Idaho. </a:t>
            </a:r>
            <a:r>
              <a:rPr lang="en-US" sz="1200" i="1" dirty="0">
                <a:effectLst/>
              </a:rPr>
              <a:t>Geophysical Research Letters</a:t>
            </a:r>
            <a:r>
              <a:rPr lang="en-US" sz="1200" dirty="0">
                <a:effectLst/>
              </a:rPr>
              <a:t>, </a:t>
            </a:r>
            <a:r>
              <a:rPr lang="en-US" sz="1200" i="1" dirty="0">
                <a:effectLst/>
              </a:rPr>
              <a:t>45</a:t>
            </a:r>
            <a:r>
              <a:rPr lang="en-US" sz="1200" dirty="0">
                <a:effectLst/>
              </a:rPr>
              <a:t>(11), 5352–5361. https://</a:t>
            </a:r>
            <a:r>
              <a:rPr lang="en-US" sz="1200" dirty="0" err="1">
                <a:effectLst/>
              </a:rPr>
              <a:t>doi.org</a:t>
            </a:r>
            <a:r>
              <a:rPr lang="en-US" sz="1200" dirty="0">
                <a:effectLst/>
              </a:rPr>
              <a:t>/10.1029/2018GL078196</a:t>
            </a:r>
          </a:p>
          <a:p>
            <a:r>
              <a:rPr lang="en-US" sz="1200" dirty="0">
                <a:effectLst/>
              </a:rPr>
              <a:t>Mosher, S. G., &amp; </a:t>
            </a:r>
            <a:r>
              <a:rPr lang="en-US" sz="1200" dirty="0" err="1">
                <a:effectLst/>
              </a:rPr>
              <a:t>Audet</a:t>
            </a:r>
            <a:r>
              <a:rPr lang="en-US" sz="1200" dirty="0">
                <a:effectLst/>
              </a:rPr>
              <a:t>, P. (2020). Automatic Detection and Location of Seismic Events From Time-Delay Projection Mapping and Neural Network Classification. </a:t>
            </a:r>
            <a:r>
              <a:rPr lang="en-US" sz="1200" i="1" dirty="0">
                <a:effectLst/>
              </a:rPr>
              <a:t>Journal of Geophysical Research: Solid Earth</a:t>
            </a:r>
            <a:r>
              <a:rPr lang="en-US" sz="1200" dirty="0">
                <a:effectLst/>
              </a:rPr>
              <a:t>, </a:t>
            </a:r>
            <a:r>
              <a:rPr lang="en-US" sz="1200" i="1" dirty="0">
                <a:effectLst/>
              </a:rPr>
              <a:t>125</a:t>
            </a:r>
            <a:r>
              <a:rPr lang="en-US" sz="1200" dirty="0">
                <a:effectLst/>
              </a:rPr>
              <a:t>(10), 1–18. https://</a:t>
            </a:r>
            <a:r>
              <a:rPr lang="en-US" sz="1200" dirty="0" err="1">
                <a:effectLst/>
              </a:rPr>
              <a:t>doi.org</a:t>
            </a:r>
            <a:r>
              <a:rPr lang="en-US" sz="1200" dirty="0">
                <a:effectLst/>
              </a:rPr>
              <a:t>/10.1029/2020JB019426</a:t>
            </a:r>
          </a:p>
          <a:p>
            <a:r>
              <a:rPr lang="en-US" sz="1200" dirty="0">
                <a:effectLst/>
              </a:rPr>
              <a:t>Mousavi, S. M., Ellsworth, W. L., Zhu, W., Chuang, L. Y., &amp; </a:t>
            </a:r>
            <a:r>
              <a:rPr lang="en-US" sz="1200" dirty="0" err="1">
                <a:effectLst/>
              </a:rPr>
              <a:t>Beroza</a:t>
            </a:r>
            <a:r>
              <a:rPr lang="en-US" sz="1200" dirty="0">
                <a:effectLst/>
              </a:rPr>
              <a:t>, G. C. (2020). Earthquake transformer—an attentive deep-learning model for simultaneous earthquake detection and phase picking. </a:t>
            </a:r>
            <a:r>
              <a:rPr lang="en-US" sz="1200" i="1" dirty="0">
                <a:effectLst/>
              </a:rPr>
              <a:t>Nature Communications</a:t>
            </a:r>
            <a:r>
              <a:rPr lang="en-US" sz="1200" dirty="0">
                <a:effectLst/>
              </a:rPr>
              <a:t>, </a:t>
            </a:r>
            <a:r>
              <a:rPr lang="en-US" sz="1200" i="1" dirty="0">
                <a:effectLst/>
              </a:rPr>
              <a:t>11</a:t>
            </a:r>
            <a:r>
              <a:rPr lang="en-US" sz="1200" dirty="0">
                <a:effectLst/>
              </a:rPr>
              <a:t>(1). https://</a:t>
            </a:r>
            <a:r>
              <a:rPr lang="en-US" sz="1200" dirty="0" err="1">
                <a:effectLst/>
              </a:rPr>
              <a:t>doi.org</a:t>
            </a:r>
            <a:r>
              <a:rPr lang="en-US" sz="1200" dirty="0">
                <a:effectLst/>
              </a:rPr>
              <a:t>/10.1038/s41467-020-17591-w</a:t>
            </a:r>
          </a:p>
          <a:p>
            <a:r>
              <a:rPr lang="en-US" sz="1200" dirty="0">
                <a:effectLst/>
              </a:rPr>
              <a:t>Pang, G., Koper, K. D., Stickney, M. C., </a:t>
            </a:r>
            <a:r>
              <a:rPr lang="en-US" sz="1200" dirty="0" err="1">
                <a:effectLst/>
              </a:rPr>
              <a:t>Pechmann</a:t>
            </a:r>
            <a:r>
              <a:rPr lang="en-US" sz="1200" dirty="0">
                <a:effectLst/>
              </a:rPr>
              <a:t>, J. C., </a:t>
            </a:r>
            <a:r>
              <a:rPr lang="en-US" sz="1200" dirty="0" err="1">
                <a:effectLst/>
              </a:rPr>
              <a:t>Burlacu</a:t>
            </a:r>
            <a:r>
              <a:rPr lang="en-US" sz="1200" dirty="0">
                <a:effectLst/>
              </a:rPr>
              <a:t>, R., Pankow, K. L., Payne, S., &amp; Benz, H. M. (2018). Seismicity in the Challis, Idaho, Region, January 2014-May 2017: Late aftershocks of the 1983 </a:t>
            </a:r>
            <a:r>
              <a:rPr lang="en-US" sz="1200" dirty="0" err="1">
                <a:effectLst/>
              </a:rPr>
              <a:t>Ms</a:t>
            </a:r>
            <a:r>
              <a:rPr lang="en-US" sz="1200" dirty="0">
                <a:effectLst/>
              </a:rPr>
              <a:t> 7.3 Borah Peak Earthquake. </a:t>
            </a:r>
            <a:r>
              <a:rPr lang="en-US" sz="1200" i="1" dirty="0">
                <a:effectLst/>
              </a:rPr>
              <a:t>Seismological Research Letters</a:t>
            </a:r>
            <a:r>
              <a:rPr lang="en-US" sz="1200" dirty="0">
                <a:effectLst/>
              </a:rPr>
              <a:t>, </a:t>
            </a:r>
            <a:r>
              <a:rPr lang="en-US" sz="1200" i="1" dirty="0">
                <a:effectLst/>
              </a:rPr>
              <a:t>89</a:t>
            </a:r>
            <a:r>
              <a:rPr lang="en-US" sz="1200" dirty="0">
                <a:effectLst/>
              </a:rPr>
              <a:t>(4), 1366–1378. </a:t>
            </a:r>
            <a:r>
              <a:rPr lang="en-US" sz="1200" u="sng" dirty="0">
                <a:effectLst/>
                <a:hlinkClick r:id="rId4"/>
              </a:rPr>
              <a:t>https://doi.org/10.1785/0220180058</a:t>
            </a:r>
            <a:endParaRPr lang="en-US" sz="1200" dirty="0">
              <a:effectLst/>
            </a:endParaRPr>
          </a:p>
          <a:p>
            <a:r>
              <a:rPr lang="en-US" sz="1200" dirty="0">
                <a:effectLst/>
              </a:rPr>
              <a:t>Payne, S. J., McCaffrey, R., &amp; </a:t>
            </a:r>
            <a:r>
              <a:rPr lang="en-US" sz="1200" dirty="0" err="1">
                <a:effectLst/>
              </a:rPr>
              <a:t>Kattenhorn</a:t>
            </a:r>
            <a:r>
              <a:rPr lang="en-US" sz="1200" dirty="0">
                <a:effectLst/>
              </a:rPr>
              <a:t>, S. A. (2013). Extension-driven right-lateral shear in the centennial shear zone adjacent to the eastern snake river plain, Idaho. </a:t>
            </a:r>
            <a:r>
              <a:rPr lang="en-US" sz="1200" i="1" dirty="0">
                <a:effectLst/>
              </a:rPr>
              <a:t>Lithosphere</a:t>
            </a:r>
            <a:r>
              <a:rPr lang="en-US" sz="1200" dirty="0">
                <a:effectLst/>
              </a:rPr>
              <a:t>, </a:t>
            </a:r>
            <a:r>
              <a:rPr lang="en-US" sz="1200" i="1" dirty="0">
                <a:effectLst/>
              </a:rPr>
              <a:t>5</a:t>
            </a:r>
            <a:r>
              <a:rPr lang="en-US" sz="1200" dirty="0">
                <a:effectLst/>
              </a:rPr>
              <a:t>(4), 407–419. </a:t>
            </a:r>
            <a:r>
              <a:rPr lang="en-US" sz="1200" u="sng" dirty="0">
                <a:effectLst/>
                <a:hlinkClick r:id="rId5"/>
              </a:rPr>
              <a:t>https://doi.org/10.1130/L200.1</a:t>
            </a:r>
            <a:endParaRPr lang="en-US" sz="1200" dirty="0">
              <a:effectLst/>
            </a:endParaRPr>
          </a:p>
          <a:p>
            <a:r>
              <a:rPr lang="en-US" sz="1200" dirty="0" err="1">
                <a:effectLst/>
              </a:rPr>
              <a:t>Pollitz</a:t>
            </a:r>
            <a:r>
              <a:rPr lang="en-US" sz="1200" dirty="0">
                <a:effectLst/>
              </a:rPr>
              <a:t>, F. F., Hammond, W. C., &amp; Wicks, C. W. (2021). Rupture process of the M 6.5 Stanley, Idaho, earthquake inferred from seismic waveform and geodetic data. </a:t>
            </a:r>
            <a:r>
              <a:rPr lang="en-US" sz="1200" i="1" dirty="0">
                <a:effectLst/>
              </a:rPr>
              <a:t>Seismological Research Letters</a:t>
            </a:r>
            <a:r>
              <a:rPr lang="en-US" sz="1200" dirty="0">
                <a:effectLst/>
              </a:rPr>
              <a:t>, </a:t>
            </a:r>
            <a:r>
              <a:rPr lang="en-US" sz="1200" i="1" dirty="0">
                <a:effectLst/>
              </a:rPr>
              <a:t>92</a:t>
            </a:r>
            <a:r>
              <a:rPr lang="en-US" sz="1200" dirty="0">
                <a:effectLst/>
              </a:rPr>
              <a:t>(2 A), 699–709. https://</a:t>
            </a:r>
            <a:r>
              <a:rPr lang="en-US" sz="1200" dirty="0" err="1">
                <a:effectLst/>
              </a:rPr>
              <a:t>doi.org</a:t>
            </a:r>
            <a:r>
              <a:rPr lang="en-US" sz="1200" dirty="0">
                <a:effectLst/>
              </a:rPr>
              <a:t>/10.1785/0220200315</a:t>
            </a:r>
          </a:p>
          <a:p>
            <a:r>
              <a:rPr lang="en-US" sz="1200" dirty="0" err="1">
                <a:effectLst/>
              </a:rPr>
              <a:t>Thackray</a:t>
            </a:r>
            <a:r>
              <a:rPr lang="en-US" sz="1200" dirty="0">
                <a:effectLst/>
              </a:rPr>
              <a:t>, G. D., Rodgers, D. W., &amp; </a:t>
            </a:r>
            <a:r>
              <a:rPr lang="en-US" sz="1200" dirty="0" err="1">
                <a:effectLst/>
              </a:rPr>
              <a:t>Streutker</a:t>
            </a:r>
            <a:r>
              <a:rPr lang="en-US" sz="1200" dirty="0">
                <a:effectLst/>
              </a:rPr>
              <a:t>, D. (2013). Holocene scarp on the sawtooth fault, central Idaho, USA, documented through lidar topographic analysis. </a:t>
            </a:r>
            <a:r>
              <a:rPr lang="en-US" sz="1200" i="1" dirty="0">
                <a:effectLst/>
              </a:rPr>
              <a:t>Geology</a:t>
            </a:r>
            <a:r>
              <a:rPr lang="en-US" sz="1200" dirty="0">
                <a:effectLst/>
              </a:rPr>
              <a:t>, </a:t>
            </a:r>
            <a:r>
              <a:rPr lang="en-US" sz="1200" i="1" dirty="0">
                <a:effectLst/>
              </a:rPr>
              <a:t>41</a:t>
            </a:r>
            <a:r>
              <a:rPr lang="en-US" sz="1200" dirty="0">
                <a:effectLst/>
              </a:rPr>
              <a:t>(6), 639–642. </a:t>
            </a:r>
            <a:r>
              <a:rPr lang="en-US" sz="1200" u="sng" dirty="0">
                <a:effectLst/>
                <a:hlinkClick r:id="rId6"/>
              </a:rPr>
              <a:t>https://doi.org/10.1130/G34095.1</a:t>
            </a:r>
            <a:endParaRPr lang="en-US" sz="1200" dirty="0">
              <a:effectLst/>
            </a:endParaRPr>
          </a:p>
          <a:p>
            <a:r>
              <a:rPr lang="en-US" sz="1200" dirty="0">
                <a:effectLst/>
              </a:rPr>
              <a:t>Trabant, C., A. R. </a:t>
            </a:r>
            <a:r>
              <a:rPr lang="en-US" sz="1200" dirty="0" err="1">
                <a:effectLst/>
              </a:rPr>
              <a:t>Hutko</a:t>
            </a:r>
            <a:r>
              <a:rPr lang="en-US" sz="1200" dirty="0">
                <a:effectLst/>
              </a:rPr>
              <a:t>, M. </a:t>
            </a:r>
            <a:r>
              <a:rPr lang="en-US" sz="1200" dirty="0" err="1">
                <a:effectLst/>
              </a:rPr>
              <a:t>Bahavar</a:t>
            </a:r>
            <a:r>
              <a:rPr lang="en-US" sz="1200" dirty="0">
                <a:effectLst/>
              </a:rPr>
              <a:t>, R. </a:t>
            </a:r>
            <a:r>
              <a:rPr lang="en-US" sz="1200" dirty="0" err="1">
                <a:effectLst/>
              </a:rPr>
              <a:t>Karstens</a:t>
            </a:r>
            <a:r>
              <a:rPr lang="en-US" sz="1200" dirty="0">
                <a:effectLst/>
              </a:rPr>
              <a:t>, T. Ahern, and R. Aster (2012), Data Products at the IRIS DMC: Stepping Stones for Research and Other Applications, Seismological Research Letters, 83(5), 846–854, </a:t>
            </a:r>
            <a:r>
              <a:rPr lang="en-US" sz="1200" dirty="0">
                <a:effectLst/>
                <a:hlinkClick r:id="rId7"/>
              </a:rPr>
              <a:t>https://doi.org/10.1785/0220120032</a:t>
            </a:r>
            <a:r>
              <a:rPr lang="en-US" sz="1200" dirty="0">
                <a:effectLst/>
              </a:rPr>
              <a:t>.</a:t>
            </a:r>
          </a:p>
        </p:txBody>
      </p:sp>
    </p:spTree>
    <p:extLst>
      <p:ext uri="{BB962C8B-B14F-4D97-AF65-F5344CB8AC3E}">
        <p14:creationId xmlns:p14="http://schemas.microsoft.com/office/powerpoint/2010/main" val="1213880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F49AA8-8D62-194D-BF7D-813D014E6FC1}"/>
              </a:ext>
            </a:extLst>
          </p:cNvPr>
          <p:cNvSpPr>
            <a:spLocks noGrp="1"/>
          </p:cNvSpPr>
          <p:nvPr>
            <p:ph type="title"/>
          </p:nvPr>
        </p:nvSpPr>
        <p:spPr>
          <a:xfrm>
            <a:off x="148590" y="-60001"/>
            <a:ext cx="3938750" cy="1081402"/>
          </a:xfrm>
        </p:spPr>
        <p:txBody>
          <a:bodyPr anchor="ctr">
            <a:normAutofit/>
          </a:bodyPr>
          <a:lstStyle/>
          <a:p>
            <a:pPr algn="l"/>
            <a:r>
              <a:rPr lang="en-US" sz="3600" dirty="0">
                <a:solidFill>
                  <a:schemeClr val="accent1"/>
                </a:solidFill>
              </a:rPr>
              <a:t>Introduction </a:t>
            </a:r>
          </a:p>
        </p:txBody>
      </p:sp>
      <p:pic>
        <p:nvPicPr>
          <p:cNvPr id="15" name="Picture 9">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3" name="Content Placeholder 2">
            <a:extLst>
              <a:ext uri="{FF2B5EF4-FFF2-40B4-BE49-F238E27FC236}">
                <a16:creationId xmlns:a16="http://schemas.microsoft.com/office/drawing/2014/main" id="{EF2E7F88-90E9-7B44-99F1-BAE7F92C84F9}"/>
              </a:ext>
            </a:extLst>
          </p:cNvPr>
          <p:cNvSpPr>
            <a:spLocks noGrp="1"/>
          </p:cNvSpPr>
          <p:nvPr>
            <p:ph idx="1"/>
          </p:nvPr>
        </p:nvSpPr>
        <p:spPr>
          <a:xfrm>
            <a:off x="4797756" y="133813"/>
            <a:ext cx="7245654" cy="3110789"/>
          </a:xfrm>
        </p:spPr>
        <p:txBody>
          <a:bodyPr anchor="ctr">
            <a:normAutofit/>
          </a:bodyPr>
          <a:lstStyle/>
          <a:p>
            <a:r>
              <a:rPr lang="en-US" dirty="0"/>
              <a:t>EQTransformer </a:t>
            </a:r>
            <a:r>
              <a:rPr lang="en-US" dirty="0">
                <a:effectLst/>
              </a:rPr>
              <a:t>is an AI-based earthquake signal detector and phase (P&amp;S) picker based on a deep neural network with an attention mechanism</a:t>
            </a:r>
            <a:endParaRPr lang="en-US" dirty="0"/>
          </a:p>
          <a:p>
            <a:r>
              <a:rPr lang="en-US" dirty="0"/>
              <a:t>The algorithm is designed in python and is modeled using the </a:t>
            </a:r>
            <a:r>
              <a:rPr lang="en-US" dirty="0">
                <a:effectLst/>
              </a:rPr>
              <a:t>STanford EArthquake Dataset (STEAD)</a:t>
            </a:r>
            <a:r>
              <a:rPr lang="en-US" dirty="0"/>
              <a:t> </a:t>
            </a:r>
          </a:p>
          <a:p>
            <a:r>
              <a:rPr lang="en-US" dirty="0">
                <a:effectLst/>
              </a:rPr>
              <a:t>STEAD is a large-scale global dataset of labeled earthquake and non-earthquake signals (Mousavi, 2019)</a:t>
            </a:r>
            <a:endParaRPr lang="en-US" dirty="0"/>
          </a:p>
        </p:txBody>
      </p:sp>
      <p:sp>
        <p:nvSpPr>
          <p:cNvPr id="4" name="TextBox 3">
            <a:extLst>
              <a:ext uri="{FF2B5EF4-FFF2-40B4-BE49-F238E27FC236}">
                <a16:creationId xmlns:a16="http://schemas.microsoft.com/office/drawing/2014/main" id="{E942F56F-7D12-2D46-9F5D-BAFB8DFBC35B}"/>
              </a:ext>
            </a:extLst>
          </p:cNvPr>
          <p:cNvSpPr txBox="1"/>
          <p:nvPr/>
        </p:nvSpPr>
        <p:spPr>
          <a:xfrm>
            <a:off x="307290" y="4512010"/>
            <a:ext cx="3621350" cy="2031325"/>
          </a:xfrm>
          <a:prstGeom prst="rect">
            <a:avLst/>
          </a:prstGeom>
          <a:noFill/>
        </p:spPr>
        <p:txBody>
          <a:bodyPr wrap="square" rtlCol="0">
            <a:spAutoFit/>
          </a:bodyPr>
          <a:lstStyle/>
          <a:p>
            <a:r>
              <a:rPr lang="en-US" dirty="0">
                <a:solidFill>
                  <a:schemeClr val="accent1"/>
                </a:solidFill>
              </a:rPr>
              <a:t>Geohazard:  A geohazard is a geological state that may lead to widespread damage or risk. Geohazards are geological and environmental conditions and involve long-term or short-term geological processes. </a:t>
            </a:r>
            <a:r>
              <a:rPr lang="en-US" sz="1050" dirty="0">
                <a:solidFill>
                  <a:schemeClr val="accent1"/>
                </a:solidFill>
              </a:rPr>
              <a:t>(International Centre for Geohazards, 2008)</a:t>
            </a:r>
          </a:p>
        </p:txBody>
      </p:sp>
      <p:pic>
        <p:nvPicPr>
          <p:cNvPr id="10242" name="Picture 2" descr="Seismic waves — Science Learning Hub">
            <a:extLst>
              <a:ext uri="{FF2B5EF4-FFF2-40B4-BE49-F238E27FC236}">
                <a16:creationId xmlns:a16="http://schemas.microsoft.com/office/drawing/2014/main" id="{D1CC87A1-A612-C34A-B2E2-2DCA70F255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502"/>
          <a:stretch/>
        </p:blipFill>
        <p:spPr bwMode="auto">
          <a:xfrm>
            <a:off x="148590" y="1426560"/>
            <a:ext cx="3938750" cy="29282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265EBB-C160-4F46-9CA4-2F8D7F6335A8}"/>
              </a:ext>
            </a:extLst>
          </p:cNvPr>
          <p:cNvSpPr txBox="1"/>
          <p:nvPr/>
        </p:nvSpPr>
        <p:spPr>
          <a:xfrm>
            <a:off x="148590" y="928720"/>
            <a:ext cx="1931670" cy="553998"/>
          </a:xfrm>
          <a:prstGeom prst="rect">
            <a:avLst/>
          </a:prstGeom>
          <a:noFill/>
        </p:spPr>
        <p:txBody>
          <a:bodyPr wrap="square" rtlCol="0">
            <a:spAutoFit/>
          </a:bodyPr>
          <a:lstStyle/>
          <a:p>
            <a:r>
              <a:rPr lang="en-US" sz="1000" dirty="0"/>
              <a:t>Figure: University of Waikato </a:t>
            </a:r>
            <a:r>
              <a:rPr lang="en-US" sz="1000" dirty="0" err="1"/>
              <a:t>Te</a:t>
            </a:r>
            <a:r>
              <a:rPr lang="en-US" sz="1000" dirty="0"/>
              <a:t> Whare Wananga o Waikato, 2007</a:t>
            </a:r>
          </a:p>
        </p:txBody>
      </p:sp>
      <p:pic>
        <p:nvPicPr>
          <p:cNvPr id="7" name="Picture 6" descr="A picture containing text, map, several&#10;&#10;Description automatically generated">
            <a:extLst>
              <a:ext uri="{FF2B5EF4-FFF2-40B4-BE49-F238E27FC236}">
                <a16:creationId xmlns:a16="http://schemas.microsoft.com/office/drawing/2014/main" id="{18C48E7E-CC7E-5B41-987F-3B694A6D9E50}"/>
              </a:ext>
            </a:extLst>
          </p:cNvPr>
          <p:cNvPicPr>
            <a:picLocks noChangeAspect="1"/>
          </p:cNvPicPr>
          <p:nvPr/>
        </p:nvPicPr>
        <p:blipFill>
          <a:blip r:embed="rId6"/>
          <a:stretch>
            <a:fillRect/>
          </a:stretch>
        </p:blipFill>
        <p:spPr>
          <a:xfrm>
            <a:off x="4716441" y="3244603"/>
            <a:ext cx="7390607" cy="3365139"/>
          </a:xfrm>
          <a:prstGeom prst="rect">
            <a:avLst/>
          </a:prstGeom>
        </p:spPr>
      </p:pic>
    </p:spTree>
    <p:extLst>
      <p:ext uri="{BB962C8B-B14F-4D97-AF65-F5344CB8AC3E}">
        <p14:creationId xmlns:p14="http://schemas.microsoft.com/office/powerpoint/2010/main" val="2157169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69EDBF4B-E92E-6842-93D1-1222A83A8BE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813" b="50063" l="9863" r="97494">
                        <a14:foregroundMark x1="14470" y1="46563" x2="35166" y2="47563"/>
                        <a14:foregroundMark x1="35166" y1="47563" x2="57478" y2="46000"/>
                        <a14:foregroundMark x1="9782" y1="50063" x2="18836" y2="50250"/>
                        <a14:foregroundMark x1="18836" y1="50250" x2="28133" y2="50063"/>
                        <a14:foregroundMark x1="28133" y1="50063" x2="31770" y2="50063"/>
                        <a14:foregroundMark x1="61945" y1="34499" x2="66532" y2="34563"/>
                        <a14:foregroundMark x1="62975" y1="36313" x2="67838" y2="37135"/>
                        <a14:foregroundMark x1="86077" y1="37148" x2="92482" y2="36688"/>
                        <a14:foregroundMark x1="92482" y1="36688" x2="97979" y2="31063"/>
                        <a14:foregroundMark x1="97979" y1="31063" x2="97494" y2="8563"/>
                        <a14:foregroundMark x1="97494" y1="8563" x2="88116" y2="5813"/>
                        <a14:foregroundMark x1="88116" y1="5813" x2="62734" y2="6364"/>
                        <a14:foregroundMark x1="63460" y1="9875" x2="66128" y2="25375"/>
                        <a14:foregroundMark x1="66128" y1="25375" x2="76556" y2="26687"/>
                        <a14:foregroundMark x1="76556" y1="26687" x2="81730" y2="20813"/>
                        <a14:foregroundMark x1="81730" y1="20813" x2="73323" y2="24563"/>
                        <a14:foregroundMark x1="73323" y1="24563" x2="83185" y2="20938"/>
                        <a14:foregroundMark x1="83185" y1="20938" x2="82215" y2="20125"/>
                        <a14:backgroundMark x1="58286" y1="11625" x2="58286" y2="23188"/>
                        <a14:backgroundMark x1="61196" y1="5938" x2="61196" y2="26937"/>
                        <a14:backgroundMark x1="61196" y1="26937" x2="60307" y2="21625"/>
                        <a14:backgroundMark x1="60873" y1="32500" x2="61520" y2="31563"/>
                        <a14:backgroundMark x1="67583" y1="37438" x2="85610" y2="38000"/>
                        <a14:backgroundMark x1="85610" y1="38000" x2="71221" y2="37875"/>
                        <a14:backgroundMark x1="84802" y1="37750" x2="83751" y2="37563"/>
                        <a14:backgroundMark x1="84640" y1="37438" x2="84802" y2="37688"/>
                        <a14:backgroundMark x1="84802" y1="37438" x2="85691" y2="37563"/>
                        <a14:backgroundMark x1="61358" y1="6188" x2="61520" y2="34313"/>
                        <a14:backgroundMark x1="61520" y1="34313" x2="61358" y2="27250"/>
                        <a14:backgroundMark x1="61358" y1="27250" x2="61520" y2="33688"/>
                        <a14:backgroundMark x1="61520" y1="34625" x2="61358" y2="34625"/>
                        <a14:backgroundMark x1="61520" y1="34375" x2="61681" y2="34500"/>
                        <a14:backgroundMark x1="61035" y1="6063" x2="60469" y2="6313"/>
                        <a14:backgroundMark x1="61520" y1="34500" x2="61681" y2="34125"/>
                        <a14:backgroundMark x1="61843" y1="34625" x2="62005" y2="34375"/>
                      </a14:backgroundRemoval>
                    </a14:imgEffect>
                  </a14:imgLayer>
                </a14:imgProps>
              </a:ext>
              <a:ext uri="{28A0092B-C50C-407E-A947-70E740481C1C}">
                <a14:useLocalDpi xmlns:a14="http://schemas.microsoft.com/office/drawing/2010/main" val="0"/>
              </a:ext>
            </a:extLst>
          </a:blip>
          <a:srcRect t="5217" r="38256" b="50000"/>
          <a:stretch/>
        </p:blipFill>
        <p:spPr bwMode="auto">
          <a:xfrm>
            <a:off x="-966001" y="-345688"/>
            <a:ext cx="7679036" cy="72036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310E7F5-C179-2C4B-8082-5565A91AC732}"/>
              </a:ext>
            </a:extLst>
          </p:cNvPr>
          <p:cNvSpPr txBox="1"/>
          <p:nvPr/>
        </p:nvSpPr>
        <p:spPr>
          <a:xfrm>
            <a:off x="7069872" y="1564481"/>
            <a:ext cx="4594302" cy="5078313"/>
          </a:xfrm>
          <a:prstGeom prst="rect">
            <a:avLst/>
          </a:prstGeom>
          <a:noFill/>
        </p:spPr>
        <p:txBody>
          <a:bodyPr wrap="square">
            <a:spAutoFit/>
          </a:bodyPr>
          <a:lstStyle/>
          <a:p>
            <a:pPr marL="285750" indent="-285750">
              <a:buFont typeface="Wingdings" pitchFamily="2" charset="2"/>
              <a:buChar char="v"/>
            </a:pPr>
            <a:r>
              <a:rPr lang="en-US" dirty="0"/>
              <a:t>The Stanley Idaho Earthquake took place on March 31</a:t>
            </a:r>
            <a:r>
              <a:rPr lang="en-US" baseline="30000" dirty="0"/>
              <a:t>st</a:t>
            </a:r>
            <a:r>
              <a:rPr lang="en-US" dirty="0"/>
              <a:t> , 2020 in the remote Sawtooth Wilderness of Central Idaho.  </a:t>
            </a:r>
          </a:p>
          <a:p>
            <a:pPr marL="285750" indent="-285750">
              <a:buFont typeface="Wingdings" pitchFamily="2" charset="2"/>
              <a:buChar char="v"/>
            </a:pPr>
            <a:endParaRPr lang="en-US" dirty="0"/>
          </a:p>
          <a:p>
            <a:endParaRPr lang="en-US" dirty="0"/>
          </a:p>
          <a:p>
            <a:pPr marL="285750" indent="-285750">
              <a:buFont typeface="Wingdings" pitchFamily="2" charset="2"/>
              <a:buChar char="v"/>
            </a:pPr>
            <a:endParaRPr lang="en-US" dirty="0"/>
          </a:p>
          <a:p>
            <a:pPr marL="285750" indent="-285750">
              <a:buFont typeface="Wingdings" pitchFamily="2" charset="2"/>
              <a:buChar char="v"/>
            </a:pPr>
            <a:endParaRPr lang="en-US" dirty="0"/>
          </a:p>
          <a:p>
            <a:pPr marL="285750" indent="-285750">
              <a:buFont typeface="Wingdings" pitchFamily="2" charset="2"/>
              <a:buChar char="v"/>
            </a:pPr>
            <a:r>
              <a:rPr lang="en-US" dirty="0"/>
              <a:t>The Sulphur Sequence began on September 2</a:t>
            </a:r>
            <a:r>
              <a:rPr lang="en-US" baseline="30000" dirty="0"/>
              <a:t>nd </a:t>
            </a:r>
            <a:r>
              <a:rPr lang="en-US" dirty="0"/>
              <a:t>, 2017 and continued until the end of  October 2017. </a:t>
            </a:r>
          </a:p>
          <a:p>
            <a:pPr marL="285750" indent="-285750">
              <a:buFont typeface="Wingdings" pitchFamily="2" charset="2"/>
              <a:buChar char="v"/>
            </a:pPr>
            <a:endParaRPr lang="en-US" dirty="0"/>
          </a:p>
          <a:p>
            <a:pPr marL="285750" indent="-285750">
              <a:buFont typeface="Wingdings" pitchFamily="2" charset="2"/>
              <a:buChar char="v"/>
            </a:pPr>
            <a:endParaRPr lang="en-US" dirty="0"/>
          </a:p>
          <a:p>
            <a:pPr marL="285750" indent="-285750">
              <a:buFont typeface="Wingdings" pitchFamily="2" charset="2"/>
              <a:buChar char="v"/>
            </a:pPr>
            <a:endParaRPr lang="en-US" dirty="0"/>
          </a:p>
          <a:p>
            <a:endParaRPr lang="en-US" dirty="0"/>
          </a:p>
          <a:p>
            <a:pPr marL="285750" indent="-285750">
              <a:buFont typeface="Wingdings" pitchFamily="2" charset="2"/>
              <a:buChar char="v"/>
            </a:pPr>
            <a:r>
              <a:rPr lang="en-US" dirty="0"/>
              <a:t>The Challis sequence began in April of 2014 and was followed by an energetic sequence of aftershocks then tapered off until another energetic sequence began in early 2015. </a:t>
            </a:r>
          </a:p>
        </p:txBody>
      </p:sp>
    </p:spTree>
    <p:extLst>
      <p:ext uri="{BB962C8B-B14F-4D97-AF65-F5344CB8AC3E}">
        <p14:creationId xmlns:p14="http://schemas.microsoft.com/office/powerpoint/2010/main" val="686512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ontent Placeholder 24">
            <a:extLst>
              <a:ext uri="{FF2B5EF4-FFF2-40B4-BE49-F238E27FC236}">
                <a16:creationId xmlns:a16="http://schemas.microsoft.com/office/drawing/2014/main" id="{C76E3C04-B960-4740-A070-8C1FFFA988E6}"/>
              </a:ext>
            </a:extLst>
          </p:cNvPr>
          <p:cNvGraphicFramePr>
            <a:graphicFrameLocks noGrp="1"/>
          </p:cNvGraphicFramePr>
          <p:nvPr>
            <p:ph idx="1"/>
            <p:extLst>
              <p:ext uri="{D42A27DB-BD31-4B8C-83A1-F6EECF244321}">
                <p14:modId xmlns:p14="http://schemas.microsoft.com/office/powerpoint/2010/main" val="4112219359"/>
              </p:ext>
            </p:extLst>
          </p:nvPr>
        </p:nvGraphicFramePr>
        <p:xfrm>
          <a:off x="913795" y="2076450"/>
          <a:ext cx="10353762" cy="3714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TextBox 25">
            <a:extLst>
              <a:ext uri="{FF2B5EF4-FFF2-40B4-BE49-F238E27FC236}">
                <a16:creationId xmlns:a16="http://schemas.microsoft.com/office/drawing/2014/main" id="{33897601-3FAD-7B47-BD0E-380C6732DEF6}"/>
              </a:ext>
            </a:extLst>
          </p:cNvPr>
          <p:cNvSpPr txBox="1"/>
          <p:nvPr/>
        </p:nvSpPr>
        <p:spPr>
          <a:xfrm>
            <a:off x="708660" y="1066801"/>
            <a:ext cx="3219856" cy="523220"/>
          </a:xfrm>
          <a:prstGeom prst="rect">
            <a:avLst/>
          </a:prstGeom>
          <a:noFill/>
        </p:spPr>
        <p:txBody>
          <a:bodyPr wrap="none" rtlCol="0">
            <a:spAutoFit/>
          </a:bodyPr>
          <a:lstStyle/>
          <a:p>
            <a:r>
              <a:rPr lang="en-US" sz="2800" dirty="0">
                <a:solidFill>
                  <a:schemeClr val="accent1"/>
                </a:solidFill>
              </a:rPr>
              <a:t>Goals of the Project </a:t>
            </a:r>
            <a:endParaRPr lang="en-US" dirty="0">
              <a:solidFill>
                <a:schemeClr val="accent1"/>
              </a:solidFill>
            </a:endParaRPr>
          </a:p>
        </p:txBody>
      </p:sp>
    </p:spTree>
    <p:extLst>
      <p:ext uri="{BB962C8B-B14F-4D97-AF65-F5344CB8AC3E}">
        <p14:creationId xmlns:p14="http://schemas.microsoft.com/office/powerpoint/2010/main" val="113666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61825-D822-1B4A-8269-EB4E8FE5AEC8}"/>
              </a:ext>
            </a:extLst>
          </p:cNvPr>
          <p:cNvSpPr>
            <a:spLocks noGrp="1"/>
          </p:cNvSpPr>
          <p:nvPr>
            <p:ph type="title"/>
          </p:nvPr>
        </p:nvSpPr>
        <p:spPr>
          <a:xfrm>
            <a:off x="-3971026" y="91016"/>
            <a:ext cx="10353762" cy="1257300"/>
          </a:xfrm>
        </p:spPr>
        <p:txBody>
          <a:bodyPr/>
          <a:lstStyle/>
          <a:p>
            <a:r>
              <a:rPr lang="en-US" dirty="0">
                <a:solidFill>
                  <a:schemeClr val="accent1"/>
                </a:solidFill>
              </a:rPr>
              <a:t>Methods</a:t>
            </a:r>
          </a:p>
        </p:txBody>
      </p:sp>
      <p:sp>
        <p:nvSpPr>
          <p:cNvPr id="3" name="Content Placeholder 2">
            <a:extLst>
              <a:ext uri="{FF2B5EF4-FFF2-40B4-BE49-F238E27FC236}">
                <a16:creationId xmlns:a16="http://schemas.microsoft.com/office/drawing/2014/main" id="{0FDA7D17-9CDF-4F49-8D4C-B8FE10BDF5B6}"/>
              </a:ext>
            </a:extLst>
          </p:cNvPr>
          <p:cNvSpPr>
            <a:spLocks noGrp="1"/>
          </p:cNvSpPr>
          <p:nvPr>
            <p:ph idx="1"/>
          </p:nvPr>
        </p:nvSpPr>
        <p:spPr>
          <a:xfrm>
            <a:off x="577536" y="1126457"/>
            <a:ext cx="10353762" cy="3714749"/>
          </a:xfrm>
        </p:spPr>
        <p:txBody>
          <a:bodyPr>
            <a:normAutofit/>
          </a:bodyPr>
          <a:lstStyle/>
          <a:p>
            <a:r>
              <a:rPr lang="en-US" dirty="0"/>
              <a:t>Using the temporary arrays and hand-picked catalogs I compared the machine learning located events and phase picks to the original catalogs.  </a:t>
            </a:r>
          </a:p>
          <a:p>
            <a:r>
              <a:rPr lang="en-US" dirty="0"/>
              <a:t>EQTransformer’s phase files were the input for a relocation algorithm called Hypoinverse. </a:t>
            </a:r>
          </a:p>
          <a:p>
            <a:pPr lvl="1"/>
            <a:r>
              <a:rPr lang="en-US" dirty="0"/>
              <a:t>Hypoinverse helps assess the quality the picks within the phase file using a rating of “A, B, C, or D”</a:t>
            </a:r>
          </a:p>
          <a:p>
            <a:pPr lvl="1"/>
            <a:r>
              <a:rPr lang="en-US" dirty="0"/>
              <a:t>The scope of this research involves assessing the data in way so that we can gauge the effectiveness of the machine learning algorithm before solely relying on its picks and detection methods. </a:t>
            </a:r>
          </a:p>
          <a:p>
            <a:pPr lvl="1"/>
            <a:endParaRPr lang="en-US" dirty="0"/>
          </a:p>
          <a:p>
            <a:pPr marL="450000" lvl="1" indent="0">
              <a:buNone/>
            </a:pPr>
            <a:endParaRPr lang="en-US" dirty="0"/>
          </a:p>
          <a:p>
            <a:pPr lvl="1"/>
            <a:r>
              <a:rPr lang="en-US" dirty="0"/>
              <a:t>This is a general flow for this process:</a:t>
            </a:r>
          </a:p>
          <a:p>
            <a:endParaRPr lang="en-US" dirty="0"/>
          </a:p>
          <a:p>
            <a:endParaRPr lang="en-US" dirty="0"/>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55B031D5-CB7D-CB41-9E33-9D7C3F2BE951}"/>
              </a:ext>
            </a:extLst>
          </p:cNvPr>
          <p:cNvGraphicFramePr/>
          <p:nvPr>
            <p:extLst>
              <p:ext uri="{D42A27DB-BD31-4B8C-83A1-F6EECF244321}">
                <p14:modId xmlns:p14="http://schemas.microsoft.com/office/powerpoint/2010/main" val="4131984407"/>
              </p:ext>
            </p:extLst>
          </p:nvPr>
        </p:nvGraphicFramePr>
        <p:xfrm>
          <a:off x="318654" y="3857528"/>
          <a:ext cx="11554691" cy="3208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4342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A7E5BE-805D-0440-98E2-DC7BB64DB08D}"/>
              </a:ext>
            </a:extLst>
          </p:cNvPr>
          <p:cNvSpPr>
            <a:spLocks noGrp="1"/>
          </p:cNvSpPr>
          <p:nvPr>
            <p:ph type="title"/>
          </p:nvPr>
        </p:nvSpPr>
        <p:spPr>
          <a:xfrm>
            <a:off x="262869" y="386040"/>
            <a:ext cx="2942048" cy="1195775"/>
          </a:xfrm>
        </p:spPr>
        <p:txBody>
          <a:bodyPr>
            <a:normAutofit fontScale="90000"/>
          </a:bodyPr>
          <a:lstStyle/>
          <a:p>
            <a:r>
              <a:rPr lang="en-US" dirty="0">
                <a:solidFill>
                  <a:schemeClr val="accent1"/>
                </a:solidFill>
              </a:rPr>
              <a:t>Which Velocity Model? </a:t>
            </a:r>
          </a:p>
        </p:txBody>
      </p:sp>
      <p:pic>
        <p:nvPicPr>
          <p:cNvPr id="141" name="Picture 140">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4" name="TextBox 3">
            <a:extLst>
              <a:ext uri="{FF2B5EF4-FFF2-40B4-BE49-F238E27FC236}">
                <a16:creationId xmlns:a16="http://schemas.microsoft.com/office/drawing/2014/main" id="{F1C0C2C5-4D0C-DF46-BCCA-743ACD57DB5A}"/>
              </a:ext>
            </a:extLst>
          </p:cNvPr>
          <p:cNvSpPr txBox="1"/>
          <p:nvPr/>
        </p:nvSpPr>
        <p:spPr>
          <a:xfrm>
            <a:off x="273187" y="1581815"/>
            <a:ext cx="2424224" cy="3416320"/>
          </a:xfrm>
          <a:prstGeom prst="rect">
            <a:avLst/>
          </a:prstGeom>
          <a:noFill/>
        </p:spPr>
        <p:txBody>
          <a:bodyPr wrap="square" rtlCol="0">
            <a:spAutoFit/>
          </a:bodyPr>
          <a:lstStyle/>
          <a:p>
            <a:pPr marL="285750" indent="-285750">
              <a:buFont typeface="Wingdings" pitchFamily="2" charset="2"/>
              <a:buChar char="v"/>
            </a:pPr>
            <a:r>
              <a:rPr lang="en-US" dirty="0"/>
              <a:t>The USGS catalogs utilized a velocity model called AK-135 when determining hypocenter event locations. </a:t>
            </a:r>
          </a:p>
          <a:p>
            <a:pPr marL="285750" indent="-285750">
              <a:buFont typeface="Wingdings" pitchFamily="2" charset="2"/>
              <a:buChar char="v"/>
            </a:pPr>
            <a:r>
              <a:rPr lang="en-US" dirty="0"/>
              <a:t>To assist in the quality of our picks we used update velocity model for each sequence. </a:t>
            </a:r>
          </a:p>
          <a:p>
            <a:pPr marL="285750" indent="-285750">
              <a:buFont typeface="Wingdings" pitchFamily="2" charset="2"/>
              <a:buChar char="v"/>
            </a:pPr>
            <a:endParaRPr lang="en-US" dirty="0"/>
          </a:p>
        </p:txBody>
      </p:sp>
      <p:pic>
        <p:nvPicPr>
          <p:cNvPr id="2050" name="Picture 2">
            <a:extLst>
              <a:ext uri="{FF2B5EF4-FFF2-40B4-BE49-F238E27FC236}">
                <a16:creationId xmlns:a16="http://schemas.microsoft.com/office/drawing/2014/main" id="{29ACCB84-6531-BF46-8E17-35B147221A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1519" y="611213"/>
            <a:ext cx="4406696" cy="6168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diagram&#10;&#10;Description automatically generated">
            <a:extLst>
              <a:ext uri="{FF2B5EF4-FFF2-40B4-BE49-F238E27FC236}">
                <a16:creationId xmlns:a16="http://schemas.microsoft.com/office/drawing/2014/main" id="{D9DDA361-7384-764E-9E86-DB27FEDF2233}"/>
              </a:ext>
            </a:extLst>
          </p:cNvPr>
          <p:cNvPicPr>
            <a:picLocks noChangeAspect="1"/>
          </p:cNvPicPr>
          <p:nvPr/>
        </p:nvPicPr>
        <p:blipFill>
          <a:blip r:embed="rId6"/>
          <a:stretch>
            <a:fillRect/>
          </a:stretch>
        </p:blipFill>
        <p:spPr>
          <a:xfrm>
            <a:off x="7706651" y="610642"/>
            <a:ext cx="4406696" cy="6169375"/>
          </a:xfrm>
          <a:prstGeom prst="rect">
            <a:avLst/>
          </a:prstGeom>
        </p:spPr>
      </p:pic>
      <p:sp>
        <p:nvSpPr>
          <p:cNvPr id="15" name="TextBox 14">
            <a:extLst>
              <a:ext uri="{FF2B5EF4-FFF2-40B4-BE49-F238E27FC236}">
                <a16:creationId xmlns:a16="http://schemas.microsoft.com/office/drawing/2014/main" id="{2456A4C7-0D11-914B-8BC5-BF6FBDAB2967}"/>
              </a:ext>
            </a:extLst>
          </p:cNvPr>
          <p:cNvSpPr txBox="1"/>
          <p:nvPr/>
        </p:nvSpPr>
        <p:spPr>
          <a:xfrm>
            <a:off x="228202" y="4795896"/>
            <a:ext cx="2710448" cy="2062103"/>
          </a:xfrm>
          <a:prstGeom prst="rect">
            <a:avLst/>
          </a:prstGeom>
          <a:noFill/>
        </p:spPr>
        <p:txBody>
          <a:bodyPr wrap="square">
            <a:spAutoFit/>
          </a:bodyPr>
          <a:lstStyle/>
          <a:p>
            <a:r>
              <a:rPr lang="en-US" sz="1600" dirty="0"/>
              <a:t>AK135 velocity model (red) retrieved from IRIS DMC Data Products (Trabant et al., 2012), made available by research completed by Kennett,  et al. (1995).  The velocity model differences are only in the crust.</a:t>
            </a:r>
          </a:p>
        </p:txBody>
      </p:sp>
      <p:sp>
        <p:nvSpPr>
          <p:cNvPr id="9" name="TextBox 8">
            <a:extLst>
              <a:ext uri="{FF2B5EF4-FFF2-40B4-BE49-F238E27FC236}">
                <a16:creationId xmlns:a16="http://schemas.microsoft.com/office/drawing/2014/main" id="{B54CA04F-4ADA-BD46-8517-92521EDD0F38}"/>
              </a:ext>
            </a:extLst>
          </p:cNvPr>
          <p:cNvSpPr txBox="1"/>
          <p:nvPr/>
        </p:nvSpPr>
        <p:spPr>
          <a:xfrm>
            <a:off x="4271208" y="163898"/>
            <a:ext cx="2209864" cy="369332"/>
          </a:xfrm>
          <a:prstGeom prst="rect">
            <a:avLst/>
          </a:prstGeom>
          <a:noFill/>
        </p:spPr>
        <p:txBody>
          <a:bodyPr wrap="square" rtlCol="0">
            <a:spAutoFit/>
          </a:bodyPr>
          <a:lstStyle/>
          <a:p>
            <a:r>
              <a:rPr lang="en-US" dirty="0"/>
              <a:t>Sulphur vs.  AK-135</a:t>
            </a:r>
          </a:p>
        </p:txBody>
      </p:sp>
      <p:sp>
        <p:nvSpPr>
          <p:cNvPr id="10" name="TextBox 9">
            <a:extLst>
              <a:ext uri="{FF2B5EF4-FFF2-40B4-BE49-F238E27FC236}">
                <a16:creationId xmlns:a16="http://schemas.microsoft.com/office/drawing/2014/main" id="{A03BFD45-7B2F-9343-A912-EF00067ABA4F}"/>
              </a:ext>
            </a:extLst>
          </p:cNvPr>
          <p:cNvSpPr txBox="1"/>
          <p:nvPr/>
        </p:nvSpPr>
        <p:spPr>
          <a:xfrm>
            <a:off x="8691944" y="163898"/>
            <a:ext cx="3237187" cy="369332"/>
          </a:xfrm>
          <a:prstGeom prst="rect">
            <a:avLst/>
          </a:prstGeom>
          <a:noFill/>
        </p:spPr>
        <p:txBody>
          <a:bodyPr wrap="square" rtlCol="0">
            <a:spAutoFit/>
          </a:bodyPr>
          <a:lstStyle/>
          <a:p>
            <a:r>
              <a:rPr lang="en-US" dirty="0"/>
              <a:t>Stanley vs. AK-135</a:t>
            </a:r>
          </a:p>
        </p:txBody>
      </p:sp>
    </p:spTree>
    <p:extLst>
      <p:ext uri="{BB962C8B-B14F-4D97-AF65-F5344CB8AC3E}">
        <p14:creationId xmlns:p14="http://schemas.microsoft.com/office/powerpoint/2010/main" val="1177100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101B1-4E79-014D-8FBF-A0674EDE7DC9}"/>
              </a:ext>
            </a:extLst>
          </p:cNvPr>
          <p:cNvSpPr>
            <a:spLocks noGrp="1"/>
          </p:cNvSpPr>
          <p:nvPr>
            <p:ph type="title"/>
          </p:nvPr>
        </p:nvSpPr>
        <p:spPr>
          <a:xfrm>
            <a:off x="1370693" y="4406537"/>
            <a:ext cx="9440034" cy="1088336"/>
          </a:xfrm>
        </p:spPr>
        <p:txBody>
          <a:bodyPr vert="horz" lIns="91440" tIns="45720" rIns="91440" bIns="45720" rtlCol="0" anchor="b">
            <a:normAutofit/>
          </a:bodyPr>
          <a:lstStyle/>
          <a:p>
            <a:pPr>
              <a:lnSpc>
                <a:spcPct val="90000"/>
              </a:lnSpc>
            </a:pPr>
            <a:r>
              <a:rPr lang="en-US" sz="3400" dirty="0">
                <a:solidFill>
                  <a:schemeClr val="accent1"/>
                </a:solidFill>
              </a:rPr>
              <a:t>Parameter Table to Assist in Velocity Model Comparison </a:t>
            </a:r>
          </a:p>
        </p:txBody>
      </p:sp>
      <p:sp>
        <p:nvSpPr>
          <p:cNvPr id="7" name="Rectangle 1">
            <a:extLst>
              <a:ext uri="{FF2B5EF4-FFF2-40B4-BE49-F238E27FC236}">
                <a16:creationId xmlns:a16="http://schemas.microsoft.com/office/drawing/2014/main" id="{BF318B5D-2B5F-DD47-897F-9DD34C5236C5}"/>
              </a:ext>
            </a:extLst>
          </p:cNvPr>
          <p:cNvSpPr>
            <a:spLocks noChangeArrowheads="1"/>
          </p:cNvSpPr>
          <p:nvPr/>
        </p:nvSpPr>
        <p:spPr bwMode="auto">
          <a:xfrm>
            <a:off x="719045" y="2083634"/>
            <a:ext cx="3567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solidFill>
                  <a:schemeClr val="accent1"/>
                </a:solidFill>
                <a:effectLst/>
                <a:highlight>
                  <a:srgbClr val="FFFF00"/>
                </a:highlight>
                <a:latin typeface="Arial" panose="020B0604020202020204" pitchFamily="34" charset="0"/>
              </a:rPr>
              <a:t> </a:t>
            </a:r>
          </a:p>
        </p:txBody>
      </p:sp>
      <p:sp>
        <p:nvSpPr>
          <p:cNvPr id="9" name="Rectangle 1">
            <a:extLst>
              <a:ext uri="{FF2B5EF4-FFF2-40B4-BE49-F238E27FC236}">
                <a16:creationId xmlns:a16="http://schemas.microsoft.com/office/drawing/2014/main" id="{3CE1EC85-D80D-5741-9A05-23858CAE5672}"/>
              </a:ext>
            </a:extLst>
          </p:cNvPr>
          <p:cNvSpPr>
            <a:spLocks noChangeArrowheads="1"/>
          </p:cNvSpPr>
          <p:nvPr/>
        </p:nvSpPr>
        <p:spPr bwMode="auto">
          <a:xfrm>
            <a:off x="844551" y="2244999"/>
            <a:ext cx="3567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solidFill>
                  <a:schemeClr val="accent1"/>
                </a:solidFill>
                <a:effectLst/>
                <a:highlight>
                  <a:srgbClr val="FFFF00"/>
                </a:highlight>
                <a:latin typeface="Arial" panose="020B0604020202020204" pitchFamily="34" charset="0"/>
              </a:rPr>
              <a:t> </a:t>
            </a:r>
          </a:p>
        </p:txBody>
      </p:sp>
      <p:graphicFrame>
        <p:nvGraphicFramePr>
          <p:cNvPr id="6" name="Table 5">
            <a:extLst>
              <a:ext uri="{FF2B5EF4-FFF2-40B4-BE49-F238E27FC236}">
                <a16:creationId xmlns:a16="http://schemas.microsoft.com/office/drawing/2014/main" id="{6542AC63-F37A-1348-AB7B-9ACB839464C0}"/>
              </a:ext>
            </a:extLst>
          </p:cNvPr>
          <p:cNvGraphicFramePr>
            <a:graphicFrameLocks noGrp="1"/>
          </p:cNvGraphicFramePr>
          <p:nvPr>
            <p:extLst>
              <p:ext uri="{D42A27DB-BD31-4B8C-83A1-F6EECF244321}">
                <p14:modId xmlns:p14="http://schemas.microsoft.com/office/powerpoint/2010/main" val="258013714"/>
              </p:ext>
            </p:extLst>
          </p:nvPr>
        </p:nvGraphicFramePr>
        <p:xfrm>
          <a:off x="1107954" y="643463"/>
          <a:ext cx="9982883" cy="3249556"/>
        </p:xfrm>
        <a:graphic>
          <a:graphicData uri="http://schemas.openxmlformats.org/drawingml/2006/table">
            <a:tbl>
              <a:tblPr firstRow="1" bandRow="1">
                <a:noFill/>
              </a:tblPr>
              <a:tblGrid>
                <a:gridCol w="1758068">
                  <a:extLst>
                    <a:ext uri="{9D8B030D-6E8A-4147-A177-3AD203B41FA5}">
                      <a16:colId xmlns:a16="http://schemas.microsoft.com/office/drawing/2014/main" val="4241950832"/>
                    </a:ext>
                  </a:extLst>
                </a:gridCol>
                <a:gridCol w="1644963">
                  <a:extLst>
                    <a:ext uri="{9D8B030D-6E8A-4147-A177-3AD203B41FA5}">
                      <a16:colId xmlns:a16="http://schemas.microsoft.com/office/drawing/2014/main" val="1856192081"/>
                    </a:ext>
                  </a:extLst>
                </a:gridCol>
                <a:gridCol w="1644963">
                  <a:extLst>
                    <a:ext uri="{9D8B030D-6E8A-4147-A177-3AD203B41FA5}">
                      <a16:colId xmlns:a16="http://schemas.microsoft.com/office/drawing/2014/main" val="1196406057"/>
                    </a:ext>
                  </a:extLst>
                </a:gridCol>
                <a:gridCol w="1644963">
                  <a:extLst>
                    <a:ext uri="{9D8B030D-6E8A-4147-A177-3AD203B41FA5}">
                      <a16:colId xmlns:a16="http://schemas.microsoft.com/office/drawing/2014/main" val="2764425249"/>
                    </a:ext>
                  </a:extLst>
                </a:gridCol>
                <a:gridCol w="1644963">
                  <a:extLst>
                    <a:ext uri="{9D8B030D-6E8A-4147-A177-3AD203B41FA5}">
                      <a16:colId xmlns:a16="http://schemas.microsoft.com/office/drawing/2014/main" val="1000248834"/>
                    </a:ext>
                  </a:extLst>
                </a:gridCol>
                <a:gridCol w="1644963">
                  <a:extLst>
                    <a:ext uri="{9D8B030D-6E8A-4147-A177-3AD203B41FA5}">
                      <a16:colId xmlns:a16="http://schemas.microsoft.com/office/drawing/2014/main" val="2293629818"/>
                    </a:ext>
                  </a:extLst>
                </a:gridCol>
              </a:tblGrid>
              <a:tr h="772536">
                <a:tc>
                  <a:txBody>
                    <a:bodyPr/>
                    <a:lstStyle/>
                    <a:p>
                      <a:pPr fontAlgn="t"/>
                      <a:r>
                        <a:rPr lang="en-US" sz="1800" b="1">
                          <a:solidFill>
                            <a:schemeClr val="tx1">
                              <a:lumMod val="75000"/>
                              <a:lumOff val="25000"/>
                            </a:schemeClr>
                          </a:solidFill>
                          <a:effectLst/>
                        </a:rPr>
                        <a:t> </a:t>
                      </a:r>
                    </a:p>
                  </a:txBody>
                  <a:tcPr marL="183937" marR="137953" marT="91968" marB="9196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800" b="1" i="0" u="none" strike="noStrike">
                          <a:solidFill>
                            <a:schemeClr val="tx1">
                              <a:lumMod val="75000"/>
                              <a:lumOff val="25000"/>
                            </a:schemeClr>
                          </a:solidFill>
                          <a:effectLst/>
                          <a:latin typeface="Arial" panose="020B0604020202020204" pitchFamily="34" charset="0"/>
                        </a:rPr>
                        <a:t>Number of Events </a:t>
                      </a:r>
                      <a:endParaRPr lang="en-US" sz="1800" b="1">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800" b="1" i="0" u="none" strike="noStrike">
                          <a:solidFill>
                            <a:schemeClr val="tx1">
                              <a:lumMod val="75000"/>
                              <a:lumOff val="25000"/>
                            </a:schemeClr>
                          </a:solidFill>
                          <a:effectLst/>
                          <a:latin typeface="Arial" panose="020B0604020202020204" pitchFamily="34" charset="0"/>
                        </a:rPr>
                        <a:t>Number of A</a:t>
                      </a:r>
                      <a:endParaRPr lang="en-US" sz="1800" b="1">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800" b="1" i="0" u="none" strike="noStrike">
                          <a:solidFill>
                            <a:schemeClr val="tx1">
                              <a:lumMod val="75000"/>
                              <a:lumOff val="25000"/>
                            </a:schemeClr>
                          </a:solidFill>
                          <a:effectLst/>
                          <a:latin typeface="Arial" panose="020B0604020202020204" pitchFamily="34" charset="0"/>
                        </a:rPr>
                        <a:t>Number of B</a:t>
                      </a:r>
                      <a:endParaRPr lang="en-US" sz="1800" b="1">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800" b="1" i="0" u="none" strike="noStrike">
                          <a:solidFill>
                            <a:schemeClr val="tx1">
                              <a:lumMod val="75000"/>
                              <a:lumOff val="25000"/>
                            </a:schemeClr>
                          </a:solidFill>
                          <a:effectLst/>
                          <a:latin typeface="Arial" panose="020B0604020202020204" pitchFamily="34" charset="0"/>
                        </a:rPr>
                        <a:t>Number of C</a:t>
                      </a:r>
                      <a:endParaRPr lang="en-US" sz="1800" b="1">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800" b="1" i="0" u="none" strike="noStrike">
                          <a:solidFill>
                            <a:schemeClr val="tx1">
                              <a:lumMod val="75000"/>
                              <a:lumOff val="25000"/>
                            </a:schemeClr>
                          </a:solidFill>
                          <a:effectLst/>
                          <a:latin typeface="Arial" panose="020B0604020202020204" pitchFamily="34" charset="0"/>
                        </a:rPr>
                        <a:t>Number of D </a:t>
                      </a:r>
                      <a:endParaRPr lang="en-US" sz="1800" b="1">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726668159"/>
                  </a:ext>
                </a:extLst>
              </a:tr>
              <a:tr h="619255">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Stanley </a:t>
                      </a:r>
                      <a:endParaRPr lang="en-US" sz="1300">
                        <a:solidFill>
                          <a:schemeClr val="tx1">
                            <a:lumMod val="75000"/>
                            <a:lumOff val="25000"/>
                          </a:schemeClr>
                        </a:solidFill>
                        <a:effectLst/>
                      </a:endParaRPr>
                    </a:p>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(AK_135 Velocity)</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74672</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7159</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31740</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14465</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21308</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925324406"/>
                  </a:ext>
                </a:extLst>
              </a:tr>
              <a:tr h="619255">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Stanley </a:t>
                      </a:r>
                      <a:endParaRPr lang="en-US" sz="1300">
                        <a:solidFill>
                          <a:schemeClr val="tx1">
                            <a:lumMod val="75000"/>
                            <a:lumOff val="25000"/>
                          </a:schemeClr>
                        </a:solidFill>
                        <a:effectLst/>
                      </a:endParaRPr>
                    </a:p>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(Sawtooth Velocity)</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74670</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2022</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24556</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21664</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26428</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343385025"/>
                  </a:ext>
                </a:extLst>
              </a:tr>
              <a:tr h="619255">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Sulphur </a:t>
                      </a:r>
                      <a:endParaRPr lang="en-US" sz="1300">
                        <a:solidFill>
                          <a:schemeClr val="tx1">
                            <a:lumMod val="75000"/>
                            <a:lumOff val="25000"/>
                          </a:schemeClr>
                        </a:solidFill>
                        <a:effectLst/>
                      </a:endParaRPr>
                    </a:p>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(Sulphur Velocity) </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2886</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30</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1520</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868</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468</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161686305"/>
                  </a:ext>
                </a:extLst>
              </a:tr>
              <a:tr h="619255">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Sulphur </a:t>
                      </a:r>
                      <a:endParaRPr lang="en-US" sz="1300">
                        <a:solidFill>
                          <a:schemeClr val="tx1">
                            <a:lumMod val="75000"/>
                            <a:lumOff val="25000"/>
                          </a:schemeClr>
                        </a:solidFill>
                        <a:effectLst/>
                      </a:endParaRPr>
                    </a:p>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(AK- Velocity) </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2886</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32</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1568</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871</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t">
                        <a:spcBef>
                          <a:spcPts val="0"/>
                        </a:spcBef>
                        <a:spcAft>
                          <a:spcPts val="0"/>
                        </a:spcAft>
                      </a:pPr>
                      <a:r>
                        <a:rPr lang="en-US" sz="1300" b="0" i="0" u="none" strike="noStrike">
                          <a:solidFill>
                            <a:schemeClr val="tx1">
                              <a:lumMod val="75000"/>
                              <a:lumOff val="25000"/>
                            </a:schemeClr>
                          </a:solidFill>
                          <a:effectLst/>
                          <a:latin typeface="Arial" panose="020B0604020202020204" pitchFamily="34" charset="0"/>
                        </a:rPr>
                        <a:t>415</a:t>
                      </a:r>
                      <a:endParaRPr lang="en-US" sz="1300">
                        <a:solidFill>
                          <a:schemeClr val="tx1">
                            <a:lumMod val="75000"/>
                            <a:lumOff val="25000"/>
                          </a:schemeClr>
                        </a:solidFill>
                        <a:effectLst/>
                      </a:endParaRPr>
                    </a:p>
                  </a:txBody>
                  <a:tcPr marL="183937" marR="137953" marT="91968" marB="91968">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628854989"/>
                  </a:ext>
                </a:extLst>
              </a:tr>
            </a:tbl>
          </a:graphicData>
        </a:graphic>
      </p:graphicFrame>
    </p:spTree>
    <p:extLst>
      <p:ext uri="{BB962C8B-B14F-4D97-AF65-F5344CB8AC3E}">
        <p14:creationId xmlns:p14="http://schemas.microsoft.com/office/powerpoint/2010/main" val="321725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032AE0-0799-A747-8B52-2C2F5566C796}"/>
              </a:ext>
            </a:extLst>
          </p:cNvPr>
          <p:cNvSpPr txBox="1"/>
          <p:nvPr/>
        </p:nvSpPr>
        <p:spPr>
          <a:xfrm>
            <a:off x="0" y="259649"/>
            <a:ext cx="11908464" cy="1323439"/>
          </a:xfrm>
          <a:prstGeom prst="rect">
            <a:avLst/>
          </a:prstGeom>
          <a:noFill/>
        </p:spPr>
        <p:txBody>
          <a:bodyPr wrap="square" rtlCol="0">
            <a:spAutoFit/>
          </a:bodyPr>
          <a:lstStyle/>
          <a:p>
            <a:r>
              <a:rPr lang="en-US" sz="4000" dirty="0">
                <a:solidFill>
                  <a:schemeClr val="accent1"/>
                </a:solidFill>
                <a:latin typeface="+mj-lt"/>
              </a:rPr>
              <a:t>Compare the Velocity Models based on Depth for the Stanley Sequence </a:t>
            </a:r>
          </a:p>
        </p:txBody>
      </p:sp>
      <p:pic>
        <p:nvPicPr>
          <p:cNvPr id="6" name="Picture 5" descr="A picture containing chart&#10;&#10;Description automatically generated">
            <a:extLst>
              <a:ext uri="{FF2B5EF4-FFF2-40B4-BE49-F238E27FC236}">
                <a16:creationId xmlns:a16="http://schemas.microsoft.com/office/drawing/2014/main" id="{8BE849AD-228B-1145-A289-798F963C425B}"/>
              </a:ext>
            </a:extLst>
          </p:cNvPr>
          <p:cNvPicPr>
            <a:picLocks noChangeAspect="1"/>
          </p:cNvPicPr>
          <p:nvPr/>
        </p:nvPicPr>
        <p:blipFill>
          <a:blip r:embed="rId3"/>
          <a:stretch>
            <a:fillRect/>
          </a:stretch>
        </p:blipFill>
        <p:spPr>
          <a:xfrm>
            <a:off x="6287388" y="1952421"/>
            <a:ext cx="5663609" cy="4247707"/>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00CB89CD-F3D8-BB49-890E-E87DD99F3C07}"/>
              </a:ext>
            </a:extLst>
          </p:cNvPr>
          <p:cNvPicPr>
            <a:picLocks noChangeAspect="1"/>
          </p:cNvPicPr>
          <p:nvPr/>
        </p:nvPicPr>
        <p:blipFill>
          <a:blip r:embed="rId4"/>
          <a:stretch>
            <a:fillRect/>
          </a:stretch>
        </p:blipFill>
        <p:spPr>
          <a:xfrm>
            <a:off x="241003" y="1952422"/>
            <a:ext cx="5663609" cy="4247707"/>
          </a:xfrm>
          <a:prstGeom prst="rect">
            <a:avLst/>
          </a:prstGeom>
        </p:spPr>
      </p:pic>
      <p:sp>
        <p:nvSpPr>
          <p:cNvPr id="9" name="TextBox 8">
            <a:extLst>
              <a:ext uri="{FF2B5EF4-FFF2-40B4-BE49-F238E27FC236}">
                <a16:creationId xmlns:a16="http://schemas.microsoft.com/office/drawing/2014/main" id="{AF1F3ECA-5892-C643-AD47-DA97B889A18F}"/>
              </a:ext>
            </a:extLst>
          </p:cNvPr>
          <p:cNvSpPr txBox="1"/>
          <p:nvPr/>
        </p:nvSpPr>
        <p:spPr>
          <a:xfrm>
            <a:off x="1649691" y="1569196"/>
            <a:ext cx="2846231" cy="369332"/>
          </a:xfrm>
          <a:prstGeom prst="rect">
            <a:avLst/>
          </a:prstGeom>
          <a:noFill/>
        </p:spPr>
        <p:txBody>
          <a:bodyPr wrap="square" rtlCol="0">
            <a:spAutoFit/>
          </a:bodyPr>
          <a:lstStyle/>
          <a:p>
            <a:pPr algn="ctr"/>
            <a:r>
              <a:rPr lang="en-US" dirty="0"/>
              <a:t>AK-135 Velocity Model </a:t>
            </a:r>
          </a:p>
        </p:txBody>
      </p:sp>
      <p:sp>
        <p:nvSpPr>
          <p:cNvPr id="11" name="TextBox 10">
            <a:extLst>
              <a:ext uri="{FF2B5EF4-FFF2-40B4-BE49-F238E27FC236}">
                <a16:creationId xmlns:a16="http://schemas.microsoft.com/office/drawing/2014/main" id="{377E961D-9FAD-3440-9A07-047A61F99FE0}"/>
              </a:ext>
            </a:extLst>
          </p:cNvPr>
          <p:cNvSpPr txBox="1"/>
          <p:nvPr/>
        </p:nvSpPr>
        <p:spPr>
          <a:xfrm>
            <a:off x="7535289" y="1583088"/>
            <a:ext cx="3167805" cy="369332"/>
          </a:xfrm>
          <a:prstGeom prst="rect">
            <a:avLst/>
          </a:prstGeom>
          <a:noFill/>
        </p:spPr>
        <p:txBody>
          <a:bodyPr wrap="square">
            <a:spAutoFit/>
          </a:bodyPr>
          <a:lstStyle/>
          <a:p>
            <a:pPr algn="ctr"/>
            <a:r>
              <a:rPr lang="en-US" dirty="0"/>
              <a:t>Sawtooth  Velocity Model </a:t>
            </a:r>
          </a:p>
        </p:txBody>
      </p:sp>
    </p:spTree>
    <p:extLst>
      <p:ext uri="{BB962C8B-B14F-4D97-AF65-F5344CB8AC3E}">
        <p14:creationId xmlns:p14="http://schemas.microsoft.com/office/powerpoint/2010/main" val="3677544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DD83-7102-5440-94E5-F9131DE38A93}"/>
              </a:ext>
            </a:extLst>
          </p:cNvPr>
          <p:cNvSpPr>
            <a:spLocks noGrp="1"/>
          </p:cNvSpPr>
          <p:nvPr>
            <p:ph type="title"/>
          </p:nvPr>
        </p:nvSpPr>
        <p:spPr>
          <a:xfrm>
            <a:off x="-124722" y="-116188"/>
            <a:ext cx="2877015" cy="1648983"/>
          </a:xfrm>
        </p:spPr>
        <p:txBody>
          <a:bodyPr vert="horz" lIns="91440" tIns="45720" rIns="91440" bIns="45720" rtlCol="0" anchor="b">
            <a:normAutofit fontScale="90000"/>
          </a:bodyPr>
          <a:lstStyle/>
          <a:p>
            <a:pPr>
              <a:lnSpc>
                <a:spcPct val="90000"/>
              </a:lnSpc>
            </a:pPr>
            <a:r>
              <a:rPr lang="en-US" sz="3700" dirty="0">
                <a:solidFill>
                  <a:schemeClr val="accent1"/>
                </a:solidFill>
              </a:rPr>
              <a:t>EQTransformer Total Events for Each Sequence </a:t>
            </a:r>
          </a:p>
        </p:txBody>
      </p:sp>
      <p:pic>
        <p:nvPicPr>
          <p:cNvPr id="44" name="Picture 43">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8" name="Picture 7" descr="Chart, histogram&#10;&#10;Description automatically generated">
            <a:extLst>
              <a:ext uri="{FF2B5EF4-FFF2-40B4-BE49-F238E27FC236}">
                <a16:creationId xmlns:a16="http://schemas.microsoft.com/office/drawing/2014/main" id="{FC9F00F1-6599-8A4B-B522-4730A9E3B832}"/>
              </a:ext>
            </a:extLst>
          </p:cNvPr>
          <p:cNvPicPr>
            <a:picLocks noChangeAspect="1"/>
          </p:cNvPicPr>
          <p:nvPr/>
        </p:nvPicPr>
        <p:blipFill rotWithShape="1">
          <a:blip r:embed="rId5"/>
          <a:srcRect b="3401"/>
          <a:stretch/>
        </p:blipFill>
        <p:spPr>
          <a:xfrm>
            <a:off x="2752293" y="49984"/>
            <a:ext cx="4657619" cy="3374411"/>
          </a:xfrm>
          <a:prstGeom prst="rect">
            <a:avLst/>
          </a:prstGeom>
        </p:spPr>
      </p:pic>
      <p:pic>
        <p:nvPicPr>
          <p:cNvPr id="10" name="Picture 9" descr="Chart, histogram&#10;&#10;Description automatically generated">
            <a:extLst>
              <a:ext uri="{FF2B5EF4-FFF2-40B4-BE49-F238E27FC236}">
                <a16:creationId xmlns:a16="http://schemas.microsoft.com/office/drawing/2014/main" id="{B1B47375-EBC6-9B44-BEF8-DE5598918787}"/>
              </a:ext>
            </a:extLst>
          </p:cNvPr>
          <p:cNvPicPr>
            <a:picLocks noChangeAspect="1"/>
          </p:cNvPicPr>
          <p:nvPr/>
        </p:nvPicPr>
        <p:blipFill rotWithShape="1">
          <a:blip r:embed="rId6"/>
          <a:srcRect b="3246"/>
          <a:stretch/>
        </p:blipFill>
        <p:spPr>
          <a:xfrm>
            <a:off x="7497065" y="49985"/>
            <a:ext cx="4650163" cy="3374411"/>
          </a:xfrm>
          <a:prstGeom prst="rect">
            <a:avLst/>
          </a:prstGeom>
        </p:spPr>
      </p:pic>
      <p:pic>
        <p:nvPicPr>
          <p:cNvPr id="14" name="Picture 13" descr="Chart, histogram&#10;&#10;Description automatically generated">
            <a:extLst>
              <a:ext uri="{FF2B5EF4-FFF2-40B4-BE49-F238E27FC236}">
                <a16:creationId xmlns:a16="http://schemas.microsoft.com/office/drawing/2014/main" id="{3BF332A8-D0D6-2C47-9CBA-694901C84719}"/>
              </a:ext>
            </a:extLst>
          </p:cNvPr>
          <p:cNvPicPr>
            <a:picLocks noChangeAspect="1"/>
          </p:cNvPicPr>
          <p:nvPr/>
        </p:nvPicPr>
        <p:blipFill>
          <a:blip r:embed="rId7"/>
          <a:stretch>
            <a:fillRect/>
          </a:stretch>
        </p:blipFill>
        <p:spPr>
          <a:xfrm>
            <a:off x="7497064" y="3491504"/>
            <a:ext cx="4650163" cy="3316512"/>
          </a:xfrm>
          <a:prstGeom prst="rect">
            <a:avLst/>
          </a:prstGeom>
        </p:spPr>
      </p:pic>
      <p:pic>
        <p:nvPicPr>
          <p:cNvPr id="16" name="Picture 15" descr="A picture containing person, sky, person, outdoor&#10;&#10;Description automatically generated">
            <a:extLst>
              <a:ext uri="{FF2B5EF4-FFF2-40B4-BE49-F238E27FC236}">
                <a16:creationId xmlns:a16="http://schemas.microsoft.com/office/drawing/2014/main" id="{E67C25E9-06F4-7343-ADE4-236962A9BDF8}"/>
              </a:ext>
            </a:extLst>
          </p:cNvPr>
          <p:cNvPicPr>
            <a:picLocks noChangeAspect="1"/>
          </p:cNvPicPr>
          <p:nvPr/>
        </p:nvPicPr>
        <p:blipFill>
          <a:blip r:embed="rId8"/>
          <a:stretch>
            <a:fillRect/>
          </a:stretch>
        </p:blipFill>
        <p:spPr>
          <a:xfrm>
            <a:off x="168746" y="3658192"/>
            <a:ext cx="7079547" cy="2831818"/>
          </a:xfrm>
          <a:prstGeom prst="rect">
            <a:avLst/>
          </a:prstGeom>
        </p:spPr>
      </p:pic>
    </p:spTree>
    <p:extLst>
      <p:ext uri="{BB962C8B-B14F-4D97-AF65-F5344CB8AC3E}">
        <p14:creationId xmlns:p14="http://schemas.microsoft.com/office/powerpoint/2010/main" val="31627565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14455</TotalTime>
  <Words>2243</Words>
  <Application>Microsoft Macintosh PowerPoint</Application>
  <PresentationFormat>Widescreen</PresentationFormat>
  <Paragraphs>154</Paragraphs>
  <Slides>16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Gill Sans MT</vt:lpstr>
      <vt:lpstr>Wingdings</vt:lpstr>
      <vt:lpstr>Wingdings 2</vt:lpstr>
      <vt:lpstr>SlateVTI</vt:lpstr>
      <vt:lpstr>Using machine learning to assist in the aftershock analysis and geologic interpretation for three separate earthquake sequences</vt:lpstr>
      <vt:lpstr>Introduction </vt:lpstr>
      <vt:lpstr>PowerPoint Presentation</vt:lpstr>
      <vt:lpstr>PowerPoint Presentation</vt:lpstr>
      <vt:lpstr>Methods</vt:lpstr>
      <vt:lpstr>Which Velocity Model? </vt:lpstr>
      <vt:lpstr>Parameter Table to Assist in Velocity Model Comparison </vt:lpstr>
      <vt:lpstr>PowerPoint Presentation</vt:lpstr>
      <vt:lpstr>EQTransformer Total Events for Each Sequence </vt:lpstr>
      <vt:lpstr>Quality Assessment from Hypoinverse</vt:lpstr>
      <vt:lpstr>Stanley Sequence</vt:lpstr>
      <vt:lpstr>Sulphur Sequence</vt:lpstr>
      <vt:lpstr>Challis Sequence </vt:lpstr>
      <vt:lpstr>PowerPoint Presentation</vt:lpstr>
      <vt:lpstr>Moving Forward….</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Machine Learning to assist in Stanley ID, March 31st Earthquake Aftershock Analysis and Geologic Interpretation</dc:title>
  <dc:creator>Spencer Wilbur</dc:creator>
  <cp:lastModifiedBy>Spencer Wilbur</cp:lastModifiedBy>
  <cp:revision>19</cp:revision>
  <dcterms:created xsi:type="dcterms:W3CDTF">2021-04-26T19:39:54Z</dcterms:created>
  <dcterms:modified xsi:type="dcterms:W3CDTF">2021-12-17T20:08:21Z</dcterms:modified>
</cp:coreProperties>
</file>